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85" r:id="rId4"/>
    <p:sldId id="286" r:id="rId5"/>
    <p:sldId id="288" r:id="rId6"/>
    <p:sldId id="303" r:id="rId7"/>
    <p:sldId id="289" r:id="rId8"/>
    <p:sldId id="301" r:id="rId9"/>
    <p:sldId id="258" r:id="rId10"/>
    <p:sldId id="291" r:id="rId11"/>
    <p:sldId id="290" r:id="rId12"/>
    <p:sldId id="292" r:id="rId13"/>
    <p:sldId id="304" r:id="rId14"/>
    <p:sldId id="269" r:id="rId15"/>
    <p:sldId id="275" r:id="rId16"/>
    <p:sldId id="260" r:id="rId17"/>
    <p:sldId id="261" r:id="rId18"/>
    <p:sldId id="302" r:id="rId19"/>
    <p:sldId id="296" r:id="rId20"/>
    <p:sldId id="297" r:id="rId21"/>
    <p:sldId id="298" r:id="rId22"/>
    <p:sldId id="299" r:id="rId23"/>
    <p:sldId id="300" r:id="rId24"/>
    <p:sldId id="305" r:id="rId25"/>
    <p:sldId id="306" r:id="rId26"/>
    <p:sldId id="307" r:id="rId27"/>
    <p:sldId id="294" r:id="rId28"/>
    <p:sldId id="295" r:id="rId29"/>
    <p:sldId id="273" r:id="rId30"/>
    <p:sldId id="272" r:id="rId31"/>
    <p:sldId id="276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10/28/2020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8763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324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857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612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9310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15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214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809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589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898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260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10/28/2020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231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r" defTabSz="914400" rtl="1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://etale.org/main/wp-content/uploads/2013/02/beforeduringafter-flip.png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48371" y="1609060"/>
            <a:ext cx="8791575" cy="1830745"/>
          </a:xfrm>
        </p:spPr>
        <p:txBody>
          <a:bodyPr anchor="ctr">
            <a:normAutofit/>
          </a:bodyPr>
          <a:lstStyle/>
          <a:p>
            <a:pPr algn="ctr"/>
            <a:r>
              <a:rPr lang="en-US" sz="6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Flipped learning</a:t>
            </a:r>
            <a:endParaRPr lang="fa-IR" sz="6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0800000">
            <a:off x="2348372" y="3590720"/>
            <a:ext cx="8791575" cy="1655762"/>
          </a:xfrm>
        </p:spPr>
        <p:txBody>
          <a:bodyPr anchor="ctr">
            <a:normAutofit/>
          </a:bodyPr>
          <a:lstStyle/>
          <a:p>
            <a:pPr algn="ctr"/>
            <a:r>
              <a:rPr lang="en-US" sz="6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LEARNING FLIPPED</a:t>
            </a:r>
            <a:endParaRPr lang="fa-IR" sz="6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4415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644013"/>
          </a:xfrm>
        </p:spPr>
        <p:txBody>
          <a:bodyPr>
            <a:normAutofit fontScale="90000"/>
          </a:bodyPr>
          <a:lstStyle/>
          <a:p>
            <a:pPr algn="ctr"/>
            <a:r>
              <a:rPr lang="fa-IR" dirty="0" smtClean="0">
                <a:solidFill>
                  <a:schemeClr val="tx1"/>
                </a:solidFill>
                <a:cs typeface="B Nazanin" panose="00000400000000000000" pitchFamily="2" charset="-78"/>
              </a:rPr>
              <a:t>یک مقایسه</a:t>
            </a:r>
            <a:endParaRPr lang="fa-IR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2742560"/>
              </p:ext>
            </p:extLst>
          </p:nvPr>
        </p:nvGraphicFramePr>
        <p:xfrm>
          <a:off x="1142999" y="1519082"/>
          <a:ext cx="9872664" cy="468998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936332">
                  <a:extLst>
                    <a:ext uri="{9D8B030D-6E8A-4147-A177-3AD203B41FA5}">
                      <a16:colId xmlns:a16="http://schemas.microsoft.com/office/drawing/2014/main" val="3660340030"/>
                    </a:ext>
                  </a:extLst>
                </a:gridCol>
                <a:gridCol w="4936332">
                  <a:extLst>
                    <a:ext uri="{9D8B030D-6E8A-4147-A177-3AD203B41FA5}">
                      <a16:colId xmlns:a16="http://schemas.microsoft.com/office/drawing/2014/main" val="2211775696"/>
                    </a:ext>
                  </a:extLst>
                </a:gridCol>
              </a:tblGrid>
              <a:tr h="1172497">
                <a:tc>
                  <a:txBody>
                    <a:bodyPr/>
                    <a:lstStyle/>
                    <a:p>
                      <a:pPr algn="ctr" rtl="1"/>
                      <a:r>
                        <a:rPr lang="fa-IR" sz="280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روش سنتی</a:t>
                      </a:r>
                      <a:endParaRPr lang="fa-IR" sz="280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80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روش معکوس</a:t>
                      </a:r>
                      <a:endParaRPr lang="fa-IR" sz="280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9133574"/>
                  </a:ext>
                </a:extLst>
              </a:tr>
              <a:tr h="1172497">
                <a:tc>
                  <a:txBody>
                    <a:bodyPr/>
                    <a:lstStyle/>
                    <a:p>
                      <a:pPr algn="ctr" rtl="1"/>
                      <a:r>
                        <a:rPr lang="fa-IR" sz="280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معلم محور</a:t>
                      </a:r>
                      <a:endParaRPr lang="fa-IR" sz="280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80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یادگیرنده محور</a:t>
                      </a:r>
                      <a:endParaRPr lang="fa-IR" sz="280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0303248"/>
                  </a:ext>
                </a:extLst>
              </a:tr>
              <a:tr h="1172497">
                <a:tc>
                  <a:txBody>
                    <a:bodyPr/>
                    <a:lstStyle/>
                    <a:p>
                      <a:pPr algn="ctr" rtl="1"/>
                      <a:r>
                        <a:rPr lang="fa-IR" sz="280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دانش آموز سوال می پرسد</a:t>
                      </a:r>
                      <a:endParaRPr lang="fa-IR" sz="280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80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معلم سوال می پرسد</a:t>
                      </a:r>
                      <a:endParaRPr lang="fa-IR" sz="280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8159274"/>
                  </a:ext>
                </a:extLst>
              </a:tr>
              <a:tr h="1172497">
                <a:tc>
                  <a:txBody>
                    <a:bodyPr/>
                    <a:lstStyle/>
                    <a:p>
                      <a:pPr algn="ctr" rtl="1"/>
                      <a:r>
                        <a:rPr lang="fa-IR" sz="280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اطلاعات</a:t>
                      </a:r>
                      <a:r>
                        <a:rPr lang="fa-IR" sz="2800" baseline="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 و مفاهیم مستقیما منتقل می شود</a:t>
                      </a:r>
                      <a:endParaRPr lang="fa-IR" sz="280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80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دانش خود تولید مفهوم می کند</a:t>
                      </a:r>
                      <a:endParaRPr lang="fa-IR" sz="280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12948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3240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599" y="285136"/>
            <a:ext cx="3703319" cy="614516"/>
          </a:xfrm>
        </p:spPr>
        <p:txBody>
          <a:bodyPr>
            <a:normAutofit fontScale="90000"/>
          </a:bodyPr>
          <a:lstStyle/>
          <a:p>
            <a:pPr algn="ctr"/>
            <a:r>
              <a:rPr lang="fa-IR" dirty="0" smtClean="0">
                <a:solidFill>
                  <a:schemeClr val="tx1"/>
                </a:solidFill>
                <a:cs typeface="B Nazanin" panose="00000400000000000000" pitchFamily="2" charset="-78"/>
              </a:rPr>
              <a:t>چرا معکوس کنیم؟</a:t>
            </a:r>
            <a:endParaRPr lang="fa-IR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2968090"/>
              </p:ext>
            </p:extLst>
          </p:nvPr>
        </p:nvGraphicFramePr>
        <p:xfrm>
          <a:off x="303815" y="899650"/>
          <a:ext cx="11452078" cy="5397911"/>
        </p:xfrm>
        <a:graphic>
          <a:graphicData uri="http://schemas.openxmlformats.org/drawingml/2006/table">
            <a:tbl>
              <a:tblPr rtl="1" firstRow="1" bandRow="1">
                <a:tableStyleId>{8A107856-5554-42FB-B03E-39F5DBC370BA}</a:tableStyleId>
              </a:tblPr>
              <a:tblGrid>
                <a:gridCol w="6534058">
                  <a:extLst>
                    <a:ext uri="{9D8B030D-6E8A-4147-A177-3AD203B41FA5}">
                      <a16:colId xmlns:a16="http://schemas.microsoft.com/office/drawing/2014/main" val="2440324187"/>
                    </a:ext>
                  </a:extLst>
                </a:gridCol>
                <a:gridCol w="4918020">
                  <a:extLst>
                    <a:ext uri="{9D8B030D-6E8A-4147-A177-3AD203B41FA5}">
                      <a16:colId xmlns:a16="http://schemas.microsoft.com/office/drawing/2014/main" val="125982620"/>
                    </a:ext>
                  </a:extLst>
                </a:gridCol>
              </a:tblGrid>
              <a:tr h="536305">
                <a:tc>
                  <a:txBody>
                    <a:bodyPr/>
                    <a:lstStyle/>
                    <a:p>
                      <a:pPr algn="ctr" rtl="1">
                        <a:lnSpc>
                          <a:spcPts val="2000"/>
                        </a:lnSpc>
                      </a:pPr>
                      <a:r>
                        <a:rPr lang="fa-IR" sz="2400" b="0" dirty="0" smtClean="0">
                          <a:cs typeface="B Nazanin" panose="00000400000000000000" pitchFamily="2" charset="-78"/>
                        </a:rPr>
                        <a:t>صرفه جویی زمان تدریس( حجم زیاد کتابها)</a:t>
                      </a:r>
                      <a:endParaRPr lang="fa-IR" sz="2400" b="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000"/>
                        </a:lnSpc>
                      </a:pPr>
                      <a:r>
                        <a:rPr lang="fa-IR" sz="2400" b="0" dirty="0" smtClean="0">
                          <a:cs typeface="B Nazanin" panose="00000400000000000000" pitchFamily="2" charset="-78"/>
                        </a:rPr>
                        <a:t>ایجاد فرصت های یادگیری معنی دار</a:t>
                      </a:r>
                      <a:endParaRPr lang="fa-IR" sz="2400" b="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2270074"/>
                  </a:ext>
                </a:extLst>
              </a:tr>
              <a:tr h="625687">
                <a:tc>
                  <a:txBody>
                    <a:bodyPr/>
                    <a:lstStyle/>
                    <a:p>
                      <a:pPr algn="ctr" rtl="1">
                        <a:lnSpc>
                          <a:spcPts val="2000"/>
                        </a:lnSpc>
                      </a:pPr>
                      <a:r>
                        <a:rPr lang="fa-IR" sz="2400" b="0" dirty="0" smtClean="0">
                          <a:cs typeface="B Nazanin" panose="00000400000000000000" pitchFamily="2" charset="-78"/>
                        </a:rPr>
                        <a:t>توجه به تفاوت های فردی </a:t>
                      </a:r>
                      <a:endParaRPr lang="fa-IR" sz="2400" b="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000"/>
                        </a:lnSpc>
                      </a:pPr>
                      <a:r>
                        <a:rPr lang="fa-IR" sz="2400" b="0" dirty="0" smtClean="0">
                          <a:cs typeface="B Nazanin" panose="00000400000000000000" pitchFamily="2" charset="-78"/>
                        </a:rPr>
                        <a:t>تعامل</a:t>
                      </a:r>
                      <a:r>
                        <a:rPr lang="fa-IR" sz="2400" b="0" baseline="0" dirty="0" smtClean="0">
                          <a:cs typeface="B Nazanin" panose="00000400000000000000" pitchFamily="2" charset="-78"/>
                        </a:rPr>
                        <a:t> بیشتر معلم و دانش آموزان</a:t>
                      </a:r>
                      <a:endParaRPr lang="fa-IR" sz="2400" b="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1534355"/>
                  </a:ext>
                </a:extLst>
              </a:tr>
              <a:tr h="661440">
                <a:tc>
                  <a:txBody>
                    <a:bodyPr/>
                    <a:lstStyle/>
                    <a:p>
                      <a:pPr algn="ctr" rtl="1">
                        <a:lnSpc>
                          <a:spcPts val="2000"/>
                        </a:lnSpc>
                      </a:pPr>
                      <a:r>
                        <a:rPr lang="fa-IR" sz="2400" b="0" dirty="0" smtClean="0">
                          <a:cs typeface="B Nazanin" panose="00000400000000000000" pitchFamily="2" charset="-78"/>
                        </a:rPr>
                        <a:t>نداشتن آمادگی و تمرکز در کلاس </a:t>
                      </a:r>
                      <a:endParaRPr lang="fa-IR" sz="2400" b="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000"/>
                        </a:lnSpc>
                      </a:pPr>
                      <a:r>
                        <a:rPr lang="fa-IR" sz="2400" b="0" dirty="0" smtClean="0">
                          <a:cs typeface="B Nazanin" panose="00000400000000000000" pitchFamily="2" charset="-78"/>
                        </a:rPr>
                        <a:t>آموزش شخصی تر و انفرادی </a:t>
                      </a:r>
                      <a:endParaRPr lang="fa-IR" sz="2400" b="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4937808"/>
                  </a:ext>
                </a:extLst>
              </a:tr>
              <a:tr h="607811">
                <a:tc>
                  <a:txBody>
                    <a:bodyPr/>
                    <a:lstStyle/>
                    <a:p>
                      <a:pPr algn="ctr" rtl="1">
                        <a:lnSpc>
                          <a:spcPts val="2000"/>
                        </a:lnSpc>
                      </a:pPr>
                      <a:r>
                        <a:rPr lang="fa-IR" sz="2400" b="0" dirty="0" smtClean="0">
                          <a:cs typeface="B Nazanin" panose="00000400000000000000" pitchFamily="2" charset="-78"/>
                        </a:rPr>
                        <a:t>توجه به سطوح بالاتر شناختی </a:t>
                      </a:r>
                      <a:endParaRPr lang="fa-IR" sz="2400" b="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000"/>
                        </a:lnSpc>
                      </a:pPr>
                      <a:r>
                        <a:rPr lang="fa-IR" sz="2400" b="0" dirty="0" smtClean="0">
                          <a:cs typeface="B Nazanin" panose="00000400000000000000" pitchFamily="2" charset="-78"/>
                        </a:rPr>
                        <a:t>مسئولیت</a:t>
                      </a:r>
                      <a:r>
                        <a:rPr lang="fa-IR" sz="2400" b="0" baseline="0" dirty="0" smtClean="0">
                          <a:cs typeface="B Nazanin" panose="00000400000000000000" pitchFamily="2" charset="-78"/>
                        </a:rPr>
                        <a:t> پذیری در یادگیری خود و دیگران</a:t>
                      </a:r>
                      <a:endParaRPr lang="fa-IR" sz="2400" b="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605162"/>
                  </a:ext>
                </a:extLst>
              </a:tr>
              <a:tr h="625687">
                <a:tc>
                  <a:txBody>
                    <a:bodyPr/>
                    <a:lstStyle/>
                    <a:p>
                      <a:pPr algn="ctr" rtl="1">
                        <a:lnSpc>
                          <a:spcPts val="2000"/>
                        </a:lnSpc>
                      </a:pPr>
                      <a:r>
                        <a:rPr lang="fa-IR" sz="2400" b="0" dirty="0" smtClean="0">
                          <a:cs typeface="B Nazanin" panose="00000400000000000000" pitchFamily="2" charset="-78"/>
                        </a:rPr>
                        <a:t>پویایی و تسلط مضاعف معلم</a:t>
                      </a:r>
                      <a:endParaRPr lang="fa-IR" sz="2400" b="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000"/>
                        </a:lnSpc>
                      </a:pPr>
                      <a:r>
                        <a:rPr lang="fa-IR" sz="2400" b="0" dirty="0" smtClean="0">
                          <a:cs typeface="B Nazanin" panose="00000400000000000000" pitchFamily="2" charset="-78"/>
                        </a:rPr>
                        <a:t>کنترل زمان،</a:t>
                      </a:r>
                      <a:r>
                        <a:rPr lang="fa-IR" sz="2400" b="0" baseline="0" dirty="0" smtClean="0">
                          <a:cs typeface="B Nazanin" panose="00000400000000000000" pitchFamily="2" charset="-78"/>
                        </a:rPr>
                        <a:t> مکان ، مسیر و </a:t>
                      </a:r>
                      <a:r>
                        <a:rPr lang="fa-IR" sz="2400" b="0" dirty="0" smtClean="0">
                          <a:cs typeface="B Nazanin" panose="00000400000000000000" pitchFamily="2" charset="-78"/>
                        </a:rPr>
                        <a:t>سرعت یادگیری</a:t>
                      </a:r>
                      <a:endParaRPr lang="fa-IR" sz="2400" b="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5918215"/>
                  </a:ext>
                </a:extLst>
              </a:tr>
              <a:tr h="661440">
                <a:tc>
                  <a:txBody>
                    <a:bodyPr/>
                    <a:lstStyle/>
                    <a:p>
                      <a:pPr algn="ctr" rtl="1">
                        <a:lnSpc>
                          <a:spcPts val="2000"/>
                        </a:lnSpc>
                      </a:pPr>
                      <a:r>
                        <a:rPr lang="fa-IR" sz="2400" b="0" dirty="0" smtClean="0">
                          <a:cs typeface="B Nazanin" panose="00000400000000000000" pitchFamily="2" charset="-78"/>
                        </a:rPr>
                        <a:t>اختصاص زمان کلاس به کشف</a:t>
                      </a:r>
                      <a:r>
                        <a:rPr lang="fa-IR" sz="2400" b="0" baseline="0" dirty="0" smtClean="0">
                          <a:cs typeface="B Nazanin" panose="00000400000000000000" pitchFamily="2" charset="-78"/>
                        </a:rPr>
                        <a:t> و بررسی موضوعات باعمق بیشتر</a:t>
                      </a:r>
                      <a:endParaRPr lang="fa-IR" sz="2400" b="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000"/>
                        </a:lnSpc>
                      </a:pPr>
                      <a:r>
                        <a:rPr lang="fa-IR" sz="2400" b="0" dirty="0" smtClean="0">
                          <a:cs typeface="B Nazanin" panose="00000400000000000000" pitchFamily="2" charset="-78"/>
                        </a:rPr>
                        <a:t>داشتن انعطاف بالایی</a:t>
                      </a:r>
                      <a:endParaRPr lang="fa-IR" sz="2400" b="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5562852"/>
                  </a:ext>
                </a:extLst>
              </a:tr>
              <a:tr h="556899">
                <a:tc>
                  <a:txBody>
                    <a:bodyPr/>
                    <a:lstStyle/>
                    <a:p>
                      <a:pPr algn="ctr" rtl="1">
                        <a:lnSpc>
                          <a:spcPts val="2000"/>
                        </a:lnSpc>
                      </a:pPr>
                      <a:r>
                        <a:rPr lang="fa-IR" sz="2400" b="0" dirty="0" smtClean="0">
                          <a:cs typeface="B Nazanin" panose="00000400000000000000" pitchFamily="2" charset="-78"/>
                        </a:rPr>
                        <a:t>مهارت در پرسیدن پرسش وتفکر عمیق تر</a:t>
                      </a:r>
                      <a:endParaRPr lang="fa-IR" sz="2400" b="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000"/>
                        </a:lnSpc>
                      </a:pPr>
                      <a:r>
                        <a:rPr lang="fa-IR" sz="2400" b="0" dirty="0" smtClean="0">
                          <a:cs typeface="B Nazanin" panose="00000400000000000000" pitchFamily="2" charset="-78"/>
                        </a:rPr>
                        <a:t>آموزش بکارگیری مفاهیم در زندگی</a:t>
                      </a:r>
                      <a:endParaRPr lang="fa-IR" sz="2400" b="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4188039"/>
                  </a:ext>
                </a:extLst>
              </a:tr>
              <a:tr h="569010">
                <a:tc>
                  <a:txBody>
                    <a:bodyPr/>
                    <a:lstStyle/>
                    <a:p>
                      <a:pPr algn="ctr" rtl="1">
                        <a:lnSpc>
                          <a:spcPts val="2000"/>
                        </a:lnSpc>
                      </a:pPr>
                      <a:r>
                        <a:rPr lang="fa-IR" sz="2400" b="0" dirty="0" smtClean="0">
                          <a:cs typeface="B Nazanin" panose="00000400000000000000" pitchFamily="2" charset="-78"/>
                        </a:rPr>
                        <a:t>داشتن وقت کافی جهت توجه به تک تک دانش آموزان</a:t>
                      </a:r>
                      <a:endParaRPr lang="fa-IR" sz="2400" b="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000"/>
                        </a:lnSpc>
                      </a:pPr>
                      <a:r>
                        <a:rPr lang="fa-IR" sz="2400" b="0" dirty="0" smtClean="0">
                          <a:cs typeface="B Nazanin" panose="00000400000000000000" pitchFamily="2" charset="-78"/>
                        </a:rPr>
                        <a:t>آموزش تعاملی و بازخورد همزمان</a:t>
                      </a:r>
                      <a:endParaRPr lang="fa-IR" sz="2400" b="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3597911"/>
                  </a:ext>
                </a:extLst>
              </a:tr>
              <a:tr h="553632">
                <a:tc gridSpan="2">
                  <a:txBody>
                    <a:bodyPr/>
                    <a:lstStyle/>
                    <a:p>
                      <a:pPr algn="ctr" rtl="1">
                        <a:lnSpc>
                          <a:spcPts val="2000"/>
                        </a:lnSpc>
                      </a:pPr>
                      <a:r>
                        <a:rPr lang="fa-IR" sz="2400" b="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آموزش مهارت های زندگی( بحث سازنده فردی و گروهی، ارائه و معرفی خود، تفکر نقادانه، پذیرش</a:t>
                      </a:r>
                      <a:r>
                        <a:rPr lang="fa-IR" sz="2400" b="0" baseline="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 مسئولیت های گروهی</a:t>
                      </a:r>
                      <a:r>
                        <a:rPr lang="en-US" sz="2400" b="0" baseline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(</a:t>
                      </a:r>
                      <a:endParaRPr lang="fa-IR" sz="2400" b="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2000"/>
                        </a:lnSpc>
                      </a:pPr>
                      <a:endParaRPr lang="fa-IR" sz="2400" b="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80295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691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0351" y="314633"/>
            <a:ext cx="9875520" cy="540773"/>
          </a:xfrm>
        </p:spPr>
        <p:txBody>
          <a:bodyPr>
            <a:normAutofit fontScale="90000"/>
          </a:bodyPr>
          <a:lstStyle/>
          <a:p>
            <a:pPr algn="ctr"/>
            <a:r>
              <a:rPr lang="fa-IR" dirty="0" smtClean="0">
                <a:solidFill>
                  <a:schemeClr val="tx1"/>
                </a:solidFill>
                <a:cs typeface="B Nazanin" panose="00000400000000000000" pitchFamily="2" charset="-78"/>
              </a:rPr>
              <a:t>فرآیند</a:t>
            </a:r>
            <a:endParaRPr lang="fa-IR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0219" y="855406"/>
            <a:ext cx="11606981" cy="561913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sz="3200" dirty="0" smtClean="0">
                <a:solidFill>
                  <a:schemeClr val="tx1"/>
                </a:solidFill>
                <a:cs typeface="B Nazanin" panose="00000400000000000000" pitchFamily="2" charset="-78"/>
              </a:rPr>
              <a:t>تعیین اهداف درس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sz="3200" dirty="0" smtClean="0">
                <a:solidFill>
                  <a:schemeClr val="tx1"/>
                </a:solidFill>
                <a:cs typeface="B Nazanin" panose="00000400000000000000" pitchFamily="2" charset="-78"/>
              </a:rPr>
              <a:t>تهیه طرح درس براساس اهدافی که قابلیت کاوش و جستجو و بحث و گفتگو را دارند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sz="3200" dirty="0" smtClean="0">
                <a:solidFill>
                  <a:schemeClr val="tx1"/>
                </a:solidFill>
                <a:cs typeface="B Nazanin" panose="00000400000000000000" pitchFamily="2" charset="-78"/>
              </a:rPr>
              <a:t>شناسایی محتواهای چالش دار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sz="3200" dirty="0" smtClean="0">
                <a:solidFill>
                  <a:schemeClr val="tx1"/>
                </a:solidFill>
                <a:cs typeface="B Nazanin" panose="00000400000000000000" pitchFamily="2" charset="-78"/>
              </a:rPr>
              <a:t>تهیه فیلم </a:t>
            </a:r>
            <a:r>
              <a:rPr lang="fa-IR" sz="3200" dirty="0" smtClean="0">
                <a:solidFill>
                  <a:schemeClr val="tx1"/>
                </a:solidFill>
                <a:cs typeface="B Nazanin" panose="00000400000000000000" pitchFamily="2" charset="-78"/>
              </a:rPr>
              <a:t>تدریس</a:t>
            </a:r>
            <a:endParaRPr lang="fa-IR" sz="3200" dirty="0" smtClean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sz="3200" dirty="0" smtClean="0">
                <a:solidFill>
                  <a:schemeClr val="tx1"/>
                </a:solidFill>
                <a:cs typeface="B Nazanin" panose="00000400000000000000" pitchFamily="2" charset="-78"/>
              </a:rPr>
              <a:t>تماشای فیلم توسط دانش آموزان ( ویدئو معلم، فرد دیگری و یا حتی دانش آموزان )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sz="3200" dirty="0" smtClean="0">
                <a:solidFill>
                  <a:schemeClr val="tx1"/>
                </a:solidFill>
                <a:cs typeface="B Nazanin" panose="00000400000000000000" pitchFamily="2" charset="-78"/>
              </a:rPr>
              <a:t>محتوا صرفا فیلم نیست و می تواند یک پژوهش، یک متن، ...... </a:t>
            </a:r>
            <a:r>
              <a:rPr lang="fa-IR" sz="3200" dirty="0" smtClean="0">
                <a:solidFill>
                  <a:schemeClr val="tx1"/>
                </a:solidFill>
                <a:cs typeface="B Nazanin" panose="00000400000000000000" pitchFamily="2" charset="-78"/>
              </a:rPr>
              <a:t>باشد</a:t>
            </a:r>
            <a:endParaRPr lang="fa-IR" sz="3200" dirty="0" smtClean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33020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962" y="368710"/>
            <a:ext cx="11459496" cy="6105832"/>
          </a:xfrm>
        </p:spPr>
        <p:txBody>
          <a:bodyPr anchor="ctr"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sz="3600" dirty="0">
                <a:solidFill>
                  <a:schemeClr val="tx1"/>
                </a:solidFill>
                <a:cs typeface="B Nazanin" panose="00000400000000000000" pitchFamily="2" charset="-78"/>
              </a:rPr>
              <a:t>در بحث های آن لاین شرکت می کنند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sz="3600" dirty="0">
                <a:solidFill>
                  <a:schemeClr val="tx1"/>
                </a:solidFill>
                <a:cs typeface="B Nazanin" panose="00000400000000000000" pitchFamily="2" charset="-78"/>
              </a:rPr>
              <a:t>ممکن است حتی پژوهش در خانه انجام دهند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sz="3600" dirty="0">
                <a:solidFill>
                  <a:schemeClr val="tx1"/>
                </a:solidFill>
                <a:cs typeface="B Nazanin" panose="00000400000000000000" pitchFamily="2" charset="-78"/>
              </a:rPr>
              <a:t>با راهنمایی معلم در کلاس درس درفرآیند تعمیق یادگیری مشارکت می کنند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sz="3600" dirty="0">
                <a:solidFill>
                  <a:schemeClr val="tx1"/>
                </a:solidFill>
                <a:cs typeface="B Nazanin" panose="00000400000000000000" pitchFamily="2" charset="-78"/>
              </a:rPr>
              <a:t>در کلاس دست ورزی، انجام آزمایش، تحلیل آنچه دیده اند، بحث و مذاکره، ارائه فردی و یا گروهی،مرور و بازفهم مفاهیم با هم کلاسی ها، کار گروهی در قالب طرح مساله و حل مساله، پژوهش و تحقیق و </a:t>
            </a:r>
            <a:r>
              <a:rPr lang="fa-IR" sz="3600" dirty="0">
                <a:solidFill>
                  <a:schemeClr val="tx1"/>
                </a:solidFill>
                <a:cs typeface="B Titr" panose="00000700000000000000" pitchFamily="2" charset="-78"/>
              </a:rPr>
              <a:t>ساخت دانش</a:t>
            </a:r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602218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3459" y="609600"/>
            <a:ext cx="11430000" cy="1356360"/>
          </a:xfr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fa-IR" sz="4100" dirty="0" smtClean="0">
                <a:solidFill>
                  <a:schemeClr val="tx1"/>
                </a:solidFill>
                <a:cs typeface="B Nazanin" panose="00000400000000000000" pitchFamily="2" charset="-78"/>
              </a:rPr>
              <a:t>چه کسی کلاس معکوس را آغاز کرد؟ جان برگمن،آرون سمز( 2002 ) </a:t>
            </a:r>
            <a:endParaRPr lang="fa-IR" sz="41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10465" y="2182761"/>
            <a:ext cx="6710516" cy="4173794"/>
          </a:xfrm>
          <a:prstGeom prst="rect">
            <a:avLst/>
          </a:prstGeom>
          <a:ln w="762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662184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462117"/>
            <a:ext cx="9875520" cy="1101213"/>
          </a:xfrm>
        </p:spPr>
        <p:txBody>
          <a:bodyPr>
            <a:normAutofit/>
          </a:bodyPr>
          <a:lstStyle/>
          <a:p>
            <a:pPr algn="ctr"/>
            <a:r>
              <a:rPr lang="fa-IR" sz="5000" dirty="0" smtClean="0">
                <a:solidFill>
                  <a:schemeClr val="tx1"/>
                </a:solidFill>
                <a:cs typeface="B Nazanin" panose="00000400000000000000" pitchFamily="2" charset="-78"/>
              </a:rPr>
              <a:t>نقش معلم: پشتیبانی و تسهیلگری: تغییر هویت</a:t>
            </a:r>
            <a:endParaRPr lang="fa-IR" sz="50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3000" y="1965960"/>
            <a:ext cx="9875519" cy="4508582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25579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14632"/>
            <a:ext cx="9875520" cy="747252"/>
          </a:xfrm>
        </p:spPr>
        <p:txBody>
          <a:bodyPr>
            <a:normAutofit fontScale="90000"/>
          </a:bodyPr>
          <a:lstStyle/>
          <a:p>
            <a:pPr algn="ctr"/>
            <a:r>
              <a:rPr lang="fa-IR" sz="6000" dirty="0" smtClean="0">
                <a:solidFill>
                  <a:schemeClr val="tx1"/>
                </a:solidFill>
                <a:cs typeface="B Nazanin" panose="00000400000000000000" pitchFamily="2" charset="-78"/>
              </a:rPr>
              <a:t>کلاس معکوس ........ نیست:</a:t>
            </a:r>
            <a:endParaRPr lang="fa-IR" sz="60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8426" y="1061884"/>
            <a:ext cx="11046542" cy="541265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fa-IR" sz="3600" dirty="0" smtClean="0">
                <a:solidFill>
                  <a:schemeClr val="tx1"/>
                </a:solidFill>
                <a:cs typeface="B Nazanin" panose="00000400000000000000" pitchFamily="2" charset="-78"/>
              </a:rPr>
              <a:t>فقط ویدئوهای آن لاین</a:t>
            </a:r>
          </a:p>
          <a:p>
            <a:pPr>
              <a:lnSpc>
                <a:spcPct val="150000"/>
              </a:lnSpc>
            </a:pPr>
            <a:r>
              <a:rPr lang="fa-IR" sz="3600" dirty="0" smtClean="0">
                <a:solidFill>
                  <a:schemeClr val="tx1"/>
                </a:solidFill>
                <a:cs typeface="B Nazanin" panose="00000400000000000000" pitchFamily="2" charset="-78"/>
              </a:rPr>
              <a:t>فقط جا به جایی معلم با ویدئو</a:t>
            </a:r>
          </a:p>
          <a:p>
            <a:pPr>
              <a:lnSpc>
                <a:spcPct val="150000"/>
              </a:lnSpc>
            </a:pPr>
            <a:r>
              <a:rPr lang="fa-IR" sz="3600" dirty="0" smtClean="0">
                <a:solidFill>
                  <a:schemeClr val="tx1"/>
                </a:solidFill>
                <a:cs typeface="B Nazanin" panose="00000400000000000000" pitchFamily="2" charset="-78"/>
              </a:rPr>
              <a:t>یک کلاس آنلاین</a:t>
            </a:r>
          </a:p>
          <a:p>
            <a:pPr>
              <a:lnSpc>
                <a:spcPct val="150000"/>
              </a:lnSpc>
            </a:pPr>
            <a:r>
              <a:rPr lang="fa-IR" sz="3600" dirty="0" smtClean="0">
                <a:solidFill>
                  <a:schemeClr val="tx1"/>
                </a:solidFill>
                <a:cs typeface="B Nazanin" panose="00000400000000000000" pitchFamily="2" charset="-78"/>
              </a:rPr>
              <a:t>کار کردن دانش آموزان بدون ساختار و برنامه</a:t>
            </a:r>
          </a:p>
          <a:p>
            <a:pPr>
              <a:lnSpc>
                <a:spcPct val="150000"/>
              </a:lnSpc>
            </a:pPr>
            <a:r>
              <a:rPr lang="fa-IR" sz="3600" dirty="0" smtClean="0">
                <a:solidFill>
                  <a:schemeClr val="tx1"/>
                </a:solidFill>
                <a:cs typeface="B Nazanin" panose="00000400000000000000" pitchFamily="2" charset="-78"/>
              </a:rPr>
              <a:t>کارکردن دانش آموزان جداگانه و به تنهایی</a:t>
            </a:r>
          </a:p>
          <a:p>
            <a:pPr>
              <a:lnSpc>
                <a:spcPct val="150000"/>
              </a:lnSpc>
            </a:pPr>
            <a:r>
              <a:rPr lang="fa-IR" sz="3600" dirty="0" smtClean="0">
                <a:solidFill>
                  <a:schemeClr val="tx1"/>
                </a:solidFill>
                <a:cs typeface="B Nazanin" panose="00000400000000000000" pitchFamily="2" charset="-78"/>
              </a:rPr>
              <a:t>حضور دانش آموزان فقط در کلاس آنلاین</a:t>
            </a:r>
            <a:endParaRPr lang="fa-IR" sz="36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41725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462116"/>
            <a:ext cx="9875520" cy="894735"/>
          </a:xfrm>
        </p:spPr>
        <p:txBody>
          <a:bodyPr>
            <a:normAutofit/>
          </a:bodyPr>
          <a:lstStyle/>
          <a:p>
            <a:pPr algn="ctr"/>
            <a:r>
              <a:rPr lang="fa-IR" dirty="0" smtClean="0">
                <a:solidFill>
                  <a:schemeClr val="tx1"/>
                </a:solidFill>
                <a:cs typeface="B Nazanin" panose="00000400000000000000" pitchFamily="2" charset="-78"/>
              </a:rPr>
              <a:t>کلاس معکوس ......... است:</a:t>
            </a:r>
            <a:endParaRPr lang="fa-IR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165123"/>
            <a:ext cx="10581968" cy="541265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fa-IR" sz="3200" dirty="0" smtClean="0">
                <a:solidFill>
                  <a:schemeClr val="tx1"/>
                </a:solidFill>
                <a:cs typeface="B Nazanin" panose="00000400000000000000" pitchFamily="2" charset="-78"/>
              </a:rPr>
              <a:t>وسیله ای برای افزایش زمان تماس و ارتباط معلم</a:t>
            </a:r>
          </a:p>
          <a:p>
            <a:pPr>
              <a:lnSpc>
                <a:spcPct val="150000"/>
              </a:lnSpc>
            </a:pPr>
            <a:r>
              <a:rPr lang="fa-IR" sz="3200" dirty="0" smtClean="0">
                <a:solidFill>
                  <a:schemeClr val="tx1"/>
                </a:solidFill>
                <a:cs typeface="B Nazanin" panose="00000400000000000000" pitchFamily="2" charset="-78"/>
              </a:rPr>
              <a:t>محیطی که در آن مسئولیت دانش آموزان </a:t>
            </a:r>
            <a:r>
              <a:rPr lang="fa-IR" sz="3200" dirty="0">
                <a:solidFill>
                  <a:schemeClr val="tx1"/>
                </a:solidFill>
                <a:cs typeface="B Nazanin" panose="00000400000000000000" pitchFamily="2" charset="-78"/>
              </a:rPr>
              <a:t>را افزایش می دهد </a:t>
            </a:r>
            <a:endParaRPr lang="fa-IR" sz="3200" dirty="0" smtClean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>
              <a:lnSpc>
                <a:spcPct val="150000"/>
              </a:lnSpc>
            </a:pPr>
            <a:r>
              <a:rPr lang="fa-IR" sz="3200" dirty="0" smtClean="0">
                <a:solidFill>
                  <a:schemeClr val="tx1"/>
                </a:solidFill>
                <a:cs typeface="B Nazanin" panose="00000400000000000000" pitchFamily="2" charset="-78"/>
              </a:rPr>
              <a:t>ترکیب آموزش مستقیم و یادگیری </a:t>
            </a:r>
            <a:r>
              <a:rPr lang="fa-IR" sz="3200" dirty="0" smtClean="0">
                <a:solidFill>
                  <a:schemeClr val="tx1"/>
                </a:solidFill>
                <a:cs typeface="B Titr" panose="00000700000000000000" pitchFamily="2" charset="-78"/>
              </a:rPr>
              <a:t>ساختن گرایی </a:t>
            </a:r>
          </a:p>
          <a:p>
            <a:pPr>
              <a:lnSpc>
                <a:spcPct val="150000"/>
              </a:lnSpc>
            </a:pPr>
            <a:r>
              <a:rPr lang="fa-IR" sz="3200" dirty="0" smtClean="0">
                <a:solidFill>
                  <a:schemeClr val="tx1"/>
                </a:solidFill>
                <a:cs typeface="B Nazanin" panose="00000400000000000000" pitchFamily="2" charset="-78"/>
              </a:rPr>
              <a:t>کلاسی که در آن تمام دانش آموزان درگیر هستند</a:t>
            </a:r>
          </a:p>
          <a:p>
            <a:pPr>
              <a:lnSpc>
                <a:spcPct val="150000"/>
              </a:lnSpc>
            </a:pPr>
            <a:r>
              <a:rPr lang="fa-IR" sz="3200" dirty="0" smtClean="0">
                <a:solidFill>
                  <a:schemeClr val="tx1"/>
                </a:solidFill>
                <a:cs typeface="B Nazanin" panose="00000400000000000000" pitchFamily="2" charset="-78"/>
              </a:rPr>
              <a:t>کلاسی که دانش آموزان غایب عقب افتادگی ندارند</a:t>
            </a:r>
          </a:p>
          <a:p>
            <a:pPr>
              <a:lnSpc>
                <a:spcPct val="150000"/>
              </a:lnSpc>
            </a:pPr>
            <a:r>
              <a:rPr lang="fa-IR" sz="3200" dirty="0" smtClean="0">
                <a:solidFill>
                  <a:schemeClr val="tx1"/>
                </a:solidFill>
                <a:cs typeface="B Nazanin" panose="00000400000000000000" pitchFamily="2" charset="-78"/>
              </a:rPr>
              <a:t>کلاسی که تمام دانش آموزان در یادگیری یکدیگر سهیم هستند</a:t>
            </a:r>
            <a:endParaRPr lang="fa-IR" sz="32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57320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99884"/>
            <a:ext cx="9875520" cy="732503"/>
          </a:xfrm>
        </p:spPr>
        <p:txBody>
          <a:bodyPr/>
          <a:lstStyle/>
          <a:p>
            <a:pPr algn="ctr"/>
            <a:r>
              <a:rPr lang="fa-IR" dirty="0" smtClean="0">
                <a:solidFill>
                  <a:schemeClr val="tx1"/>
                </a:solidFill>
                <a:cs typeface="B Nazanin" panose="00000400000000000000" pitchFamily="2" charset="-78"/>
              </a:rPr>
              <a:t>سطوح یادگیری بلوم</a:t>
            </a:r>
            <a:endParaRPr lang="fa-IR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032387"/>
            <a:ext cx="9697065" cy="5471652"/>
          </a:xfrm>
        </p:spPr>
      </p:pic>
    </p:spTree>
    <p:extLst>
      <p:ext uri="{BB962C8B-B14F-4D97-AF65-F5344CB8AC3E}">
        <p14:creationId xmlns:p14="http://schemas.microsoft.com/office/powerpoint/2010/main" val="1720875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007" y="344129"/>
            <a:ext cx="9875520" cy="511277"/>
          </a:xfrm>
        </p:spPr>
        <p:txBody>
          <a:bodyPr>
            <a:normAutofit fontScale="90000"/>
          </a:bodyPr>
          <a:lstStyle/>
          <a:p>
            <a:pPr algn="ctr"/>
            <a:r>
              <a:rPr lang="fa-IR" dirty="0" smtClean="0">
                <a:solidFill>
                  <a:schemeClr val="tx1"/>
                </a:solidFill>
                <a:cs typeface="B Nazanin" panose="00000400000000000000" pitchFamily="2" charset="-78"/>
              </a:rPr>
              <a:t>سطوح یادگیری در طبقه بندی بلوم</a:t>
            </a:r>
            <a:endParaRPr lang="fa-IR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9849650"/>
              </p:ext>
            </p:extLst>
          </p:nvPr>
        </p:nvGraphicFramePr>
        <p:xfrm>
          <a:off x="368710" y="1002893"/>
          <a:ext cx="11194640" cy="5484254"/>
        </p:xfrm>
        <a:graphic>
          <a:graphicData uri="http://schemas.openxmlformats.org/drawingml/2006/table">
            <a:tbl>
              <a:tblPr rtl="1" firstRow="1" bandRow="1">
                <a:tableStyleId>{0505E3EF-67EA-436B-97B2-0124C06EBD24}</a:tableStyleId>
              </a:tblPr>
              <a:tblGrid>
                <a:gridCol w="3495982">
                  <a:extLst>
                    <a:ext uri="{9D8B030D-6E8A-4147-A177-3AD203B41FA5}">
                      <a16:colId xmlns:a16="http://schemas.microsoft.com/office/drawing/2014/main" val="561140097"/>
                    </a:ext>
                  </a:extLst>
                </a:gridCol>
                <a:gridCol w="7698658">
                  <a:extLst>
                    <a:ext uri="{9D8B030D-6E8A-4147-A177-3AD203B41FA5}">
                      <a16:colId xmlns:a16="http://schemas.microsoft.com/office/drawing/2014/main" val="1582389978"/>
                    </a:ext>
                  </a:extLst>
                </a:gridCol>
              </a:tblGrid>
              <a:tr h="763691">
                <a:tc>
                  <a:txBody>
                    <a:bodyPr/>
                    <a:lstStyle/>
                    <a:p>
                      <a:pPr algn="ctr" rtl="1"/>
                      <a:r>
                        <a:rPr lang="fa-IR" sz="2800" dirty="0" smtClean="0">
                          <a:cs typeface="B Nazanin" panose="00000400000000000000" pitchFamily="2" charset="-78"/>
                        </a:rPr>
                        <a:t>سطوح یادگیری</a:t>
                      </a:r>
                      <a:endParaRPr lang="fa-IR" sz="2800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800" dirty="0" smtClean="0">
                          <a:cs typeface="B Nazanin" panose="00000400000000000000" pitchFamily="2" charset="-78"/>
                        </a:rPr>
                        <a:t>خرده طبقه ها</a:t>
                      </a:r>
                      <a:endParaRPr lang="fa-IR" sz="2800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845398"/>
                  </a:ext>
                </a:extLst>
              </a:tr>
              <a:tr h="763691">
                <a:tc>
                  <a:txBody>
                    <a:bodyPr/>
                    <a:lstStyle/>
                    <a:p>
                      <a:pPr algn="ctr" rtl="1"/>
                      <a:r>
                        <a:rPr lang="fa-IR" sz="2800" dirty="0" smtClean="0">
                          <a:cs typeface="B Nazanin" panose="00000400000000000000" pitchFamily="2" charset="-78"/>
                        </a:rPr>
                        <a:t>به یاد سپاری ( به یاد آوردن )</a:t>
                      </a:r>
                      <a:endParaRPr lang="fa-IR" sz="2800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800" dirty="0" smtClean="0">
                          <a:cs typeface="B Nazanin" panose="00000400000000000000" pitchFamily="2" charset="-78"/>
                        </a:rPr>
                        <a:t>به یادآوردن ( دانش )</a:t>
                      </a:r>
                      <a:endParaRPr lang="fa-IR" sz="2800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4526351"/>
                  </a:ext>
                </a:extLst>
              </a:tr>
              <a:tr h="1001484">
                <a:tc>
                  <a:txBody>
                    <a:bodyPr/>
                    <a:lstStyle/>
                    <a:p>
                      <a:pPr algn="ctr" rtl="1"/>
                      <a:r>
                        <a:rPr lang="fa-IR" sz="2800" dirty="0" smtClean="0">
                          <a:cs typeface="B Nazanin" panose="00000400000000000000" pitchFamily="2" charset="-78"/>
                        </a:rPr>
                        <a:t>فراگیری ( فهمیدن )</a:t>
                      </a:r>
                      <a:endParaRPr lang="fa-IR" sz="2800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2800" dirty="0" smtClean="0">
                          <a:cs typeface="B Nazanin" panose="00000400000000000000" pitchFamily="2" charset="-78"/>
                        </a:rPr>
                        <a:t>تفسیر کردن، مثال آوردن، طبقه</a:t>
                      </a:r>
                      <a:r>
                        <a:rPr lang="fa-IR" sz="2800" baseline="0" dirty="0" smtClean="0">
                          <a:cs typeface="B Nazanin" panose="00000400000000000000" pitchFamily="2" charset="-78"/>
                        </a:rPr>
                        <a:t> بندی کردن، خلاصه کردن، استنباط کردن، مقایسه کردن، تبیین کردن</a:t>
                      </a:r>
                      <a:endParaRPr lang="fa-IR" sz="2800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5120827"/>
                  </a:ext>
                </a:extLst>
              </a:tr>
              <a:tr h="763691">
                <a:tc>
                  <a:txBody>
                    <a:bodyPr/>
                    <a:lstStyle/>
                    <a:p>
                      <a:pPr algn="ctr" rtl="1"/>
                      <a:r>
                        <a:rPr lang="fa-IR" sz="2800" dirty="0" smtClean="0">
                          <a:cs typeface="B Nazanin" panose="00000400000000000000" pitchFamily="2" charset="-78"/>
                        </a:rPr>
                        <a:t>به کار بستن ( کاربرد )</a:t>
                      </a:r>
                      <a:endParaRPr lang="fa-IR" sz="2800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800" smtClean="0">
                          <a:cs typeface="B Nazanin" panose="00000400000000000000" pitchFamily="2" charset="-78"/>
                        </a:rPr>
                        <a:t>اجرا کردن، انجام دادن ( مورد استفاده قرار دادن )</a:t>
                      </a:r>
                      <a:endParaRPr lang="fa-IR" sz="2800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797918"/>
                  </a:ext>
                </a:extLst>
              </a:tr>
              <a:tr h="763691">
                <a:tc>
                  <a:txBody>
                    <a:bodyPr/>
                    <a:lstStyle/>
                    <a:p>
                      <a:pPr algn="ctr" rtl="1"/>
                      <a:r>
                        <a:rPr lang="fa-IR" sz="2800" dirty="0" smtClean="0">
                          <a:cs typeface="B Nazanin" panose="00000400000000000000" pitchFamily="2" charset="-78"/>
                        </a:rPr>
                        <a:t>تحلیل</a:t>
                      </a:r>
                      <a:endParaRPr lang="fa-IR" sz="2800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800" dirty="0" smtClean="0">
                          <a:cs typeface="B Nazanin" panose="00000400000000000000" pitchFamily="2" charset="-78"/>
                        </a:rPr>
                        <a:t>متمایز کردن، سازمان دادن، نسبت دادن</a:t>
                      </a:r>
                      <a:endParaRPr lang="fa-IR" sz="2800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3440685"/>
                  </a:ext>
                </a:extLst>
              </a:tr>
              <a:tr h="664315">
                <a:tc>
                  <a:txBody>
                    <a:bodyPr/>
                    <a:lstStyle/>
                    <a:p>
                      <a:pPr algn="ctr" rtl="1"/>
                      <a:r>
                        <a:rPr lang="fa-IR" sz="2800" dirty="0" smtClean="0">
                          <a:cs typeface="B Nazanin" panose="00000400000000000000" pitchFamily="2" charset="-78"/>
                        </a:rPr>
                        <a:t>ارزشیابی</a:t>
                      </a:r>
                      <a:endParaRPr lang="fa-IR" sz="2800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800" dirty="0" smtClean="0">
                          <a:cs typeface="B Nazanin" panose="00000400000000000000" pitchFamily="2" charset="-78"/>
                        </a:rPr>
                        <a:t>وارسی کردن، نقد کردن</a:t>
                      </a:r>
                      <a:endParaRPr lang="fa-IR" sz="2800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4796806"/>
                  </a:ext>
                </a:extLst>
              </a:tr>
              <a:tr h="763691">
                <a:tc>
                  <a:txBody>
                    <a:bodyPr/>
                    <a:lstStyle/>
                    <a:p>
                      <a:pPr algn="ctr" rtl="1"/>
                      <a:r>
                        <a:rPr lang="fa-IR" sz="2800" dirty="0" smtClean="0">
                          <a:cs typeface="B Nazanin" panose="00000400000000000000" pitchFamily="2" charset="-78"/>
                        </a:rPr>
                        <a:t>آفریدن</a:t>
                      </a:r>
                      <a:endParaRPr lang="fa-IR" sz="2800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800" dirty="0" smtClean="0">
                          <a:cs typeface="B Nazanin" panose="00000400000000000000" pitchFamily="2" charset="-78"/>
                        </a:rPr>
                        <a:t>تولید کردن، طرح ریزی، پدید آوردن</a:t>
                      </a:r>
                      <a:endParaRPr lang="fa-IR" sz="2800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14376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4037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799" y="337113"/>
            <a:ext cx="4993915" cy="6166925"/>
          </a:xfrm>
          <a:ln>
            <a:solidFill>
              <a:schemeClr val="tx1"/>
            </a:solidFill>
          </a:ln>
        </p:spPr>
      </p:pic>
      <p:pic>
        <p:nvPicPr>
          <p:cNvPr id="7" name="Content Placeholder 6"/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4263" y="337113"/>
            <a:ext cx="5162550" cy="6167438"/>
          </a:xfr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422371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24637"/>
            <a:ext cx="9875520" cy="722498"/>
          </a:xfr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fa-IR" dirty="0">
                <a:solidFill>
                  <a:schemeClr val="tx1"/>
                </a:solidFill>
                <a:cs typeface="B Nazanin" panose="00000400000000000000" pitchFamily="2" charset="-78"/>
              </a:rPr>
              <a:t>به یاد سپاری ( به یاد آوردن </a:t>
            </a:r>
            <a:r>
              <a:rPr lang="fa-IR" dirty="0" smtClean="0">
                <a:solidFill>
                  <a:schemeClr val="tx1"/>
                </a:solidFill>
                <a:cs typeface="B Nazanin" panose="00000400000000000000" pitchFamily="2" charset="-78"/>
              </a:rPr>
              <a:t>)</a:t>
            </a:r>
            <a:endParaRPr lang="fa-IR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endParaRPr lang="fa-IR" sz="3900" dirty="0" smtClean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>
              <a:lnSpc>
                <a:spcPct val="100000"/>
              </a:lnSpc>
            </a:pPr>
            <a:endParaRPr lang="fa-IR" sz="39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8206" y="1474840"/>
            <a:ext cx="5499674" cy="4629924"/>
          </a:xfrm>
        </p:spPr>
        <p:txBody>
          <a:bodyPr>
            <a:normAutofit fontScale="92500"/>
          </a:bodyPr>
          <a:lstStyle/>
          <a:p>
            <a:pPr algn="justLow">
              <a:lnSpc>
                <a:spcPct val="200000"/>
              </a:lnSpc>
            </a:pPr>
            <a:r>
              <a:rPr lang="fa-IR" sz="4000" dirty="0">
                <a:solidFill>
                  <a:schemeClr val="tx1"/>
                </a:solidFill>
                <a:cs typeface="B Nazanin" panose="00000400000000000000" pitchFamily="2" charset="-78"/>
              </a:rPr>
              <a:t>یادآوری فرمول، تشخیص تاریخ های درست وقایع، یادآوری تعداد چیزی، یادآوری مفهوم، بازخوانی اطلاعات</a:t>
            </a:r>
          </a:p>
          <a:p>
            <a:endParaRPr lang="fa-I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8393" y="1474840"/>
            <a:ext cx="4575852" cy="4627510"/>
          </a:xfrm>
        </p:spPr>
      </p:pic>
    </p:spTree>
    <p:extLst>
      <p:ext uri="{BB962C8B-B14F-4D97-AF65-F5344CB8AC3E}">
        <p14:creationId xmlns:p14="http://schemas.microsoft.com/office/powerpoint/2010/main" val="2726901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32238" y="344130"/>
            <a:ext cx="5147187" cy="658761"/>
          </a:xfr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fa-IR" sz="3200" dirty="0" smtClean="0">
                <a:solidFill>
                  <a:schemeClr val="tx1"/>
                </a:solidFill>
                <a:cs typeface="B Nazanin" panose="00000400000000000000" pitchFamily="2" charset="-78"/>
              </a:rPr>
              <a:t>سطح یادگیری فهمیدن ( درک مطلب)</a:t>
            </a:r>
            <a:endParaRPr lang="fa-IR" sz="32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8206" y="1002891"/>
            <a:ext cx="11415252" cy="5589638"/>
          </a:xfrm>
        </p:spPr>
        <p:txBody>
          <a:bodyPr>
            <a:noAutofit/>
          </a:bodyPr>
          <a:lstStyle/>
          <a:p>
            <a:pPr algn="justLow">
              <a:lnSpc>
                <a:spcPct val="150000"/>
              </a:lnSpc>
            </a:pPr>
            <a:r>
              <a:rPr lang="fa-IR" sz="3600" dirty="0" smtClean="0">
                <a:solidFill>
                  <a:schemeClr val="tx1"/>
                </a:solidFill>
                <a:cs typeface="B Nazanin" panose="00000400000000000000" pitchFamily="2" charset="-78"/>
              </a:rPr>
              <a:t>طبقه فهمیدن شامل 7 خرده طبقه است:</a:t>
            </a:r>
          </a:p>
          <a:p>
            <a:pPr algn="justLow">
              <a:lnSpc>
                <a:spcPct val="150000"/>
              </a:lnSpc>
            </a:pPr>
            <a:r>
              <a:rPr lang="fa-IR" sz="3600" dirty="0" smtClean="0">
                <a:solidFill>
                  <a:srgbClr val="FF0000"/>
                </a:solidFill>
                <a:cs typeface="B Nazanin" panose="00000400000000000000" pitchFamily="2" charset="-78"/>
              </a:rPr>
              <a:t>تفسیر کردن</a:t>
            </a:r>
            <a:r>
              <a:rPr lang="fa-IR" sz="3600" dirty="0" smtClean="0">
                <a:solidFill>
                  <a:schemeClr val="tx1"/>
                </a:solidFill>
                <a:cs typeface="B Nazanin" panose="00000400000000000000" pitchFamily="2" charset="-78"/>
              </a:rPr>
              <a:t>: بازگویی مفاد اسناد تاریخی به زبان خود، نشان دادن پدیده ها به صورت تصویر، تبدیل اطلاعات یک سوال به صورت معادله های جبری                                             </a:t>
            </a:r>
          </a:p>
          <a:p>
            <a:pPr algn="justLow">
              <a:lnSpc>
                <a:spcPct val="150000"/>
              </a:lnSpc>
            </a:pPr>
            <a:r>
              <a:rPr lang="fa-IR" sz="3600" dirty="0" smtClean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fa-IR" sz="3600" dirty="0" smtClean="0">
                <a:solidFill>
                  <a:srgbClr val="FF0000"/>
                </a:solidFill>
                <a:cs typeface="B Nazanin" panose="00000400000000000000" pitchFamily="2" charset="-78"/>
              </a:rPr>
              <a:t>مثال آوردن</a:t>
            </a:r>
            <a:r>
              <a:rPr lang="fa-IR" sz="3600" dirty="0" smtClean="0">
                <a:solidFill>
                  <a:schemeClr val="tx1"/>
                </a:solidFill>
                <a:cs typeface="B Nazanin" panose="00000400000000000000" pitchFamily="2" charset="-78"/>
              </a:rPr>
              <a:t>: دادن نمونه هایی از سبک های مختلف نگارش، نقاشی، دادن مثال هایی برای انواع مختلف ترکیبات شیمیایی، ....                                                       </a:t>
            </a:r>
          </a:p>
          <a:p>
            <a:pPr algn="justLow">
              <a:lnSpc>
                <a:spcPct val="150000"/>
              </a:lnSpc>
            </a:pPr>
            <a:r>
              <a:rPr lang="fa-IR" sz="3600" dirty="0" smtClean="0">
                <a:solidFill>
                  <a:srgbClr val="FF0000"/>
                </a:solidFill>
                <a:cs typeface="B Nazanin" panose="00000400000000000000" pitchFamily="2" charset="-78"/>
              </a:rPr>
              <a:t>طبقه بندی کردن</a:t>
            </a:r>
            <a:r>
              <a:rPr lang="fa-IR" sz="3600" dirty="0" smtClean="0">
                <a:solidFill>
                  <a:schemeClr val="tx1"/>
                </a:solidFill>
                <a:cs typeface="B Nazanin" panose="00000400000000000000" pitchFamily="2" charset="-78"/>
              </a:rPr>
              <a:t>: طبقه بندی جانداران، تعیین طبقه های اعداد</a:t>
            </a:r>
          </a:p>
        </p:txBody>
      </p:sp>
    </p:spTree>
    <p:extLst>
      <p:ext uri="{BB962C8B-B14F-4D97-AF65-F5344CB8AC3E}">
        <p14:creationId xmlns:p14="http://schemas.microsoft.com/office/powerpoint/2010/main" val="1795551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961" y="442453"/>
            <a:ext cx="11533239" cy="6002592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fa-IR" sz="2800" dirty="0">
                <a:solidFill>
                  <a:srgbClr val="FF0000"/>
                </a:solidFill>
                <a:cs typeface="B Nazanin" panose="00000400000000000000" pitchFamily="2" charset="-78"/>
              </a:rPr>
              <a:t>خلاصه </a:t>
            </a:r>
            <a:r>
              <a:rPr lang="fa-IR" sz="2800" dirty="0" smtClean="0">
                <a:solidFill>
                  <a:srgbClr val="FF0000"/>
                </a:solidFill>
                <a:cs typeface="B Nazanin" panose="00000400000000000000" pitchFamily="2" charset="-78"/>
              </a:rPr>
              <a:t>کردن: </a:t>
            </a:r>
            <a:r>
              <a:rPr lang="fa-IR" sz="2800" dirty="0" smtClean="0">
                <a:solidFill>
                  <a:schemeClr val="tx1"/>
                </a:solidFill>
                <a:cs typeface="B Nazanin" panose="00000400000000000000" pitchFamily="2" charset="-78"/>
              </a:rPr>
              <a:t>نوشتن خلاصه رویدادهای تاریخی که به صورت تصویر نشان داده شده، بیان نظرات یک دانشمند پس از خواندن آثار آنان ، یافتن بهترین عبارت که مفهوم یک بند را می رساند</a:t>
            </a:r>
            <a:endParaRPr lang="fa-IR" sz="2800" dirty="0">
              <a:solidFill>
                <a:srgbClr val="FF0000"/>
              </a:solidFill>
              <a:cs typeface="B Nazanin" panose="00000400000000000000" pitchFamily="2" charset="-78"/>
            </a:endParaRPr>
          </a:p>
          <a:p>
            <a:pPr>
              <a:lnSpc>
                <a:spcPct val="200000"/>
              </a:lnSpc>
            </a:pPr>
            <a:r>
              <a:rPr lang="fa-IR" sz="2800" dirty="0" smtClean="0">
                <a:solidFill>
                  <a:srgbClr val="FF0000"/>
                </a:solidFill>
                <a:cs typeface="B Nazanin" panose="00000400000000000000" pitchFamily="2" charset="-78"/>
              </a:rPr>
              <a:t>استنباط کردن: </a:t>
            </a:r>
            <a:r>
              <a:rPr lang="fa-IR" sz="2800" dirty="0" smtClean="0">
                <a:solidFill>
                  <a:schemeClr val="tx1"/>
                </a:solidFill>
                <a:cs typeface="B Nazanin" panose="00000400000000000000" pitchFamily="2" charset="-78"/>
              </a:rPr>
              <a:t>توانایی استنباط اصول گرامری براساس مثال ها، </a:t>
            </a:r>
          </a:p>
          <a:p>
            <a:pPr>
              <a:lnSpc>
                <a:spcPct val="200000"/>
              </a:lnSpc>
            </a:pPr>
            <a:r>
              <a:rPr lang="fa-IR" sz="2800" dirty="0" smtClean="0">
                <a:solidFill>
                  <a:schemeClr val="tx1"/>
                </a:solidFill>
                <a:cs typeface="B Nazanin" panose="00000400000000000000" pitchFamily="2" charset="-78"/>
              </a:rPr>
              <a:t>توانایی تشخیص الگوی حاکم بر اعداد:1،1،2،3،5،8،13،21</a:t>
            </a:r>
            <a:endParaRPr lang="fa-IR" sz="2800" dirty="0" smtClean="0">
              <a:solidFill>
                <a:srgbClr val="FF0000"/>
              </a:solidFill>
              <a:cs typeface="B Nazanin" panose="00000400000000000000" pitchFamily="2" charset="-78"/>
            </a:endParaRPr>
          </a:p>
          <a:p>
            <a:pPr>
              <a:lnSpc>
                <a:spcPct val="200000"/>
              </a:lnSpc>
            </a:pPr>
            <a:r>
              <a:rPr lang="fa-IR" sz="2800" dirty="0">
                <a:solidFill>
                  <a:srgbClr val="FF0000"/>
                </a:solidFill>
                <a:cs typeface="B Nazanin" panose="00000400000000000000" pitchFamily="2" charset="-78"/>
              </a:rPr>
              <a:t>مقایسه </a:t>
            </a:r>
            <a:r>
              <a:rPr lang="fa-IR" sz="2800" dirty="0" smtClean="0">
                <a:solidFill>
                  <a:srgbClr val="FF0000"/>
                </a:solidFill>
                <a:cs typeface="B Nazanin" panose="00000400000000000000" pitchFamily="2" charset="-78"/>
              </a:rPr>
              <a:t>کردن</a:t>
            </a:r>
            <a:r>
              <a:rPr lang="fa-IR" sz="2800" dirty="0" smtClean="0">
                <a:solidFill>
                  <a:schemeClr val="tx1"/>
                </a:solidFill>
                <a:cs typeface="B Nazanin" panose="00000400000000000000" pitchFamily="2" charset="-78"/>
              </a:rPr>
              <a:t>: درک رویدادهای تاریخی از راه مقایسه آن ها با موقعیت های مشابه</a:t>
            </a:r>
            <a:endParaRPr lang="fa-IR" sz="2800" dirty="0" smtClean="0">
              <a:solidFill>
                <a:srgbClr val="FF0000"/>
              </a:solidFill>
              <a:cs typeface="B Nazanin" panose="00000400000000000000" pitchFamily="2" charset="-78"/>
            </a:endParaRPr>
          </a:p>
          <a:p>
            <a:pPr>
              <a:lnSpc>
                <a:spcPct val="200000"/>
              </a:lnSpc>
            </a:pPr>
            <a:r>
              <a:rPr lang="fa-IR" sz="2800" dirty="0">
                <a:solidFill>
                  <a:srgbClr val="FF0000"/>
                </a:solidFill>
                <a:cs typeface="B Nazanin" panose="00000400000000000000" pitchFamily="2" charset="-78"/>
              </a:rPr>
              <a:t>تبیین </a:t>
            </a:r>
            <a:r>
              <a:rPr lang="fa-IR" sz="2800" dirty="0" smtClean="0">
                <a:solidFill>
                  <a:srgbClr val="FF0000"/>
                </a:solidFill>
                <a:cs typeface="B Nazanin" panose="00000400000000000000" pitchFamily="2" charset="-78"/>
              </a:rPr>
              <a:t>کردن:</a:t>
            </a:r>
            <a:r>
              <a:rPr lang="fa-IR" sz="2800" dirty="0" smtClean="0">
                <a:solidFill>
                  <a:schemeClr val="tx1"/>
                </a:solidFill>
                <a:cs typeface="B Nazanin" panose="00000400000000000000" pitchFamily="2" charset="-78"/>
              </a:rPr>
              <a:t> تبیین علل جنگ تحمیلی</a:t>
            </a:r>
            <a:endParaRPr lang="fa-IR" sz="2800" dirty="0">
              <a:solidFill>
                <a:srgbClr val="FF0000"/>
              </a:solidFill>
              <a:cs typeface="B Nazanin" panose="00000400000000000000" pitchFamily="2" charset="-78"/>
            </a:endParaRPr>
          </a:p>
          <a:p>
            <a:endParaRPr lang="fa-IR" sz="24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endParaRPr lang="fa-IR" sz="24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402233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fa-IR" sz="4800" dirty="0" smtClean="0">
                <a:solidFill>
                  <a:schemeClr val="tx1"/>
                </a:solidFill>
                <a:cs typeface="B Nazanin" panose="00000400000000000000" pitchFamily="2" charset="-78"/>
              </a:rPr>
              <a:t>سطح یادگیری کاربرد</a:t>
            </a:r>
            <a:endParaRPr lang="fa-IR" sz="48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058" y="2073156"/>
            <a:ext cx="4754880" cy="4105731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fa-IR" sz="4400" dirty="0">
                <a:solidFill>
                  <a:schemeClr val="tx1"/>
                </a:solidFill>
                <a:cs typeface="B Nazanin" panose="00000400000000000000" pitchFamily="2" charset="-78"/>
              </a:rPr>
              <a:t>اجرا کردن( تمرین )</a:t>
            </a:r>
          </a:p>
          <a:p>
            <a:pPr>
              <a:lnSpc>
                <a:spcPct val="200000"/>
              </a:lnSpc>
            </a:pPr>
            <a:r>
              <a:rPr lang="fa-IR" sz="4400" dirty="0">
                <a:solidFill>
                  <a:schemeClr val="tx1"/>
                </a:solidFill>
                <a:cs typeface="B Nazanin" panose="00000400000000000000" pitchFamily="2" charset="-78"/>
              </a:rPr>
              <a:t>انجام دادن( حل مسئله )</a:t>
            </a:r>
          </a:p>
          <a:p>
            <a:endParaRPr lang="fa-IR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5329" y="2227007"/>
            <a:ext cx="4888271" cy="3951880"/>
          </a:xfrm>
        </p:spPr>
      </p:pic>
    </p:spTree>
    <p:extLst>
      <p:ext uri="{BB962C8B-B14F-4D97-AF65-F5344CB8AC3E}">
        <p14:creationId xmlns:p14="http://schemas.microsoft.com/office/powerpoint/2010/main" val="2857147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150374" y="506361"/>
            <a:ext cx="9881420" cy="997974"/>
          </a:xfrm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fa-IR" sz="3600" dirty="0" smtClean="0">
                <a:solidFill>
                  <a:srgbClr val="FF0000"/>
                </a:solidFill>
                <a:cs typeface="B Nazanin" panose="00000400000000000000" pitchFamily="2" charset="-78"/>
              </a:rPr>
              <a:t>سطح یادگیری تحلیل</a:t>
            </a:r>
            <a:r>
              <a:rPr lang="fa-IR" dirty="0" smtClean="0">
                <a:solidFill>
                  <a:schemeClr val="tx1"/>
                </a:solidFill>
                <a:cs typeface="B Nazanin" panose="00000400000000000000" pitchFamily="2" charset="-78"/>
              </a:rPr>
              <a:t>:</a:t>
            </a:r>
            <a:br>
              <a:rPr lang="fa-IR" dirty="0" smtClean="0">
                <a:solidFill>
                  <a:schemeClr val="tx1"/>
                </a:solidFill>
                <a:cs typeface="B Nazanin" panose="00000400000000000000" pitchFamily="2" charset="-78"/>
              </a:rPr>
            </a:br>
            <a:r>
              <a:rPr lang="fa-IR" dirty="0" smtClean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fa-IR" sz="3300" dirty="0" smtClean="0">
                <a:solidFill>
                  <a:schemeClr val="tx1"/>
                </a:solidFill>
                <a:cs typeface="B Nazanin" panose="00000400000000000000" pitchFamily="2" charset="-78"/>
              </a:rPr>
              <a:t>شکستن موارد به بخش های تشکیل دهنده و تعیین چگونگی روابط میان اجزا</a:t>
            </a:r>
            <a:endParaRPr lang="fa-IR" sz="33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83458" y="1504335"/>
            <a:ext cx="11415252" cy="5014451"/>
          </a:xfrm>
        </p:spPr>
        <p:txBody>
          <a:bodyPr anchor="ctr">
            <a:normAutofit/>
          </a:bodyPr>
          <a:lstStyle/>
          <a:p>
            <a:pPr>
              <a:lnSpc>
                <a:spcPct val="200000"/>
              </a:lnSpc>
            </a:pPr>
            <a:r>
              <a:rPr lang="fa-IR" sz="4000" dirty="0" smtClean="0">
                <a:solidFill>
                  <a:schemeClr val="tx1"/>
                </a:solidFill>
                <a:cs typeface="B Nazanin" panose="00000400000000000000" pitchFamily="2" charset="-78"/>
              </a:rPr>
              <a:t>متمایز کردن( تمیزدادن )</a:t>
            </a:r>
          </a:p>
          <a:p>
            <a:pPr>
              <a:lnSpc>
                <a:spcPct val="200000"/>
              </a:lnSpc>
            </a:pPr>
            <a:r>
              <a:rPr lang="fa-IR" sz="4000" dirty="0" smtClean="0">
                <a:solidFill>
                  <a:schemeClr val="tx1"/>
                </a:solidFill>
                <a:cs typeface="B Nazanin" panose="00000400000000000000" pitchFamily="2" charset="-78"/>
              </a:rPr>
              <a:t>سازمان دادن</a:t>
            </a:r>
          </a:p>
          <a:p>
            <a:pPr>
              <a:lnSpc>
                <a:spcPct val="200000"/>
              </a:lnSpc>
            </a:pPr>
            <a:r>
              <a:rPr lang="fa-IR" sz="4000" dirty="0" smtClean="0">
                <a:solidFill>
                  <a:schemeClr val="tx1"/>
                </a:solidFill>
                <a:cs typeface="B Nazanin" panose="00000400000000000000" pitchFamily="2" charset="-78"/>
              </a:rPr>
              <a:t>نسبت دادن</a:t>
            </a:r>
            <a:endParaRPr lang="fa-IR" sz="40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47721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711" y="344130"/>
            <a:ext cx="11400502" cy="835742"/>
          </a:xfrm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fa-IR" dirty="0" smtClean="0">
                <a:solidFill>
                  <a:srgbClr val="FF0000"/>
                </a:solidFill>
                <a:cs typeface="B Nazanin" panose="00000400000000000000" pitchFamily="2" charset="-78"/>
              </a:rPr>
              <a:t>سطح یادگیری ارزشیابی( نقد و ارزیابی ): </a:t>
            </a:r>
            <a:r>
              <a:rPr lang="fa-IR" dirty="0" smtClean="0">
                <a:solidFill>
                  <a:schemeClr val="tx1"/>
                </a:solidFill>
                <a:cs typeface="B Nazanin" panose="00000400000000000000" pitchFamily="2" charset="-78"/>
              </a:rPr>
              <a:t>نقد و ارزشیابی موضوعات</a:t>
            </a:r>
            <a:endParaRPr lang="fa-IR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8710" y="1371600"/>
            <a:ext cx="11400503" cy="5102942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fa-IR" sz="4400" dirty="0" smtClean="0">
                <a:solidFill>
                  <a:schemeClr val="tx1"/>
                </a:solidFill>
                <a:cs typeface="B Nazanin" panose="00000400000000000000" pitchFamily="2" charset="-78"/>
              </a:rPr>
              <a:t>وارسی کردن( آزمون )</a:t>
            </a:r>
          </a:p>
          <a:p>
            <a:pPr>
              <a:lnSpc>
                <a:spcPct val="200000"/>
              </a:lnSpc>
            </a:pPr>
            <a:r>
              <a:rPr lang="fa-IR" sz="4400" dirty="0" smtClean="0">
                <a:solidFill>
                  <a:schemeClr val="tx1"/>
                </a:solidFill>
                <a:cs typeface="B Nazanin" panose="00000400000000000000" pitchFamily="2" charset="-78"/>
              </a:rPr>
              <a:t>نقد کردن( داوری کردن )</a:t>
            </a:r>
            <a:endParaRPr lang="fa-IR" sz="44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75402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0351" y="358877"/>
            <a:ext cx="9875520" cy="1632155"/>
          </a:xfrm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t"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fa-IR" sz="4000" dirty="0" smtClean="0">
                <a:solidFill>
                  <a:srgbClr val="FF0000"/>
                </a:solidFill>
                <a:cs typeface="B Nazanin" panose="00000400000000000000" pitchFamily="2" charset="-78"/>
              </a:rPr>
              <a:t>سطح یادگیری آفریدن یا خلق </a:t>
            </a:r>
            <a:r>
              <a:rPr lang="fa-IR" sz="4000" dirty="0" smtClean="0">
                <a:solidFill>
                  <a:schemeClr val="tx1"/>
                </a:solidFill>
                <a:cs typeface="B Nazanin" panose="00000400000000000000" pitchFamily="2" charset="-78"/>
              </a:rPr>
              <a:t/>
            </a:r>
            <a:br>
              <a:rPr lang="fa-IR" sz="4000" dirty="0" smtClean="0">
                <a:solidFill>
                  <a:schemeClr val="tx1"/>
                </a:solidFill>
                <a:cs typeface="B Nazanin" panose="00000400000000000000" pitchFamily="2" charset="-78"/>
              </a:rPr>
            </a:br>
            <a:r>
              <a:rPr lang="fa-IR" sz="4000" dirty="0" smtClean="0">
                <a:solidFill>
                  <a:schemeClr val="tx1"/>
                </a:solidFill>
                <a:cs typeface="B Nazanin" panose="00000400000000000000" pitchFamily="2" charset="-78"/>
              </a:rPr>
              <a:t>خلق آثار و آفرینندگی جلوه های نو و حرف های تازه</a:t>
            </a:r>
            <a:r>
              <a:rPr lang="fa-IR" dirty="0" smtClean="0">
                <a:solidFill>
                  <a:schemeClr val="tx1"/>
                </a:solidFill>
                <a:cs typeface="B Nazanin" panose="00000400000000000000" pitchFamily="2" charset="-78"/>
              </a:rPr>
              <a:t/>
            </a:r>
            <a:br>
              <a:rPr lang="fa-IR" dirty="0" smtClean="0">
                <a:solidFill>
                  <a:schemeClr val="tx1"/>
                </a:solidFill>
                <a:cs typeface="B Nazanin" panose="00000400000000000000" pitchFamily="2" charset="-78"/>
              </a:rPr>
            </a:br>
            <a:endParaRPr lang="fa-IR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2452" y="1873045"/>
            <a:ext cx="11282516" cy="4645742"/>
          </a:xfrm>
        </p:spPr>
        <p:txBody>
          <a:bodyPr anchor="ctr">
            <a:normAutofit/>
          </a:bodyPr>
          <a:lstStyle/>
          <a:p>
            <a:pPr>
              <a:lnSpc>
                <a:spcPct val="200000"/>
              </a:lnSpc>
            </a:pPr>
            <a:r>
              <a:rPr lang="fa-IR" sz="3600" dirty="0" smtClean="0">
                <a:solidFill>
                  <a:schemeClr val="tx1"/>
                </a:solidFill>
                <a:cs typeface="B Nazanin" panose="00000400000000000000" pitchFamily="2" charset="-78"/>
              </a:rPr>
              <a:t>تولید کردن ( فرضیه ساختن )</a:t>
            </a:r>
          </a:p>
          <a:p>
            <a:pPr>
              <a:lnSpc>
                <a:spcPct val="200000"/>
              </a:lnSpc>
            </a:pPr>
            <a:r>
              <a:rPr lang="fa-IR" sz="3600" dirty="0" smtClean="0">
                <a:solidFill>
                  <a:schemeClr val="tx1"/>
                </a:solidFill>
                <a:cs typeface="B Nazanin" panose="00000400000000000000" pitchFamily="2" charset="-78"/>
              </a:rPr>
              <a:t>طرح ریزی یا طراحی</a:t>
            </a:r>
          </a:p>
          <a:p>
            <a:pPr>
              <a:lnSpc>
                <a:spcPct val="200000"/>
              </a:lnSpc>
            </a:pPr>
            <a:r>
              <a:rPr lang="fa-IR" sz="3600" dirty="0" smtClean="0">
                <a:solidFill>
                  <a:schemeClr val="tx1"/>
                </a:solidFill>
                <a:cs typeface="B Nazanin" panose="00000400000000000000" pitchFamily="2" charset="-78"/>
              </a:rPr>
              <a:t>پدید آوردن ( ساختن )</a:t>
            </a:r>
            <a:endParaRPr lang="fa-IR" sz="36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16960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4" name="Content Placeholder 3" descr="https://omerad.msu.edu/images/teaching/blooms_taxonomy.pn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98206"/>
            <a:ext cx="9875520" cy="60615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380597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4" name="Content Placeholder 3" descr="beforeduringafter flip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981" y="221226"/>
            <a:ext cx="11857703" cy="647454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94999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042219"/>
          </a:xfrm>
        </p:spPr>
        <p:txBody>
          <a:bodyPr/>
          <a:lstStyle/>
          <a:p>
            <a:endParaRPr lang="fa-I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3000" y="609600"/>
            <a:ext cx="9875520" cy="5850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40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420" y="609600"/>
            <a:ext cx="10722078" cy="5732206"/>
          </a:xfrm>
        </p:spPr>
      </p:pic>
    </p:spTree>
    <p:extLst>
      <p:ext uri="{BB962C8B-B14F-4D97-AF65-F5344CB8AC3E}">
        <p14:creationId xmlns:p14="http://schemas.microsoft.com/office/powerpoint/2010/main" val="2955267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2821" y="491613"/>
            <a:ext cx="9875520" cy="61451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fa-IR" dirty="0" smtClean="0">
                <a:solidFill>
                  <a:schemeClr val="tx1"/>
                </a:solidFill>
                <a:cs typeface="B Nazanin" panose="00000400000000000000" pitchFamily="2" charset="-78"/>
              </a:rPr>
              <a:t>مدل های یادگیری معکوس</a:t>
            </a:r>
            <a:endParaRPr lang="fa-IR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2452" y="1710813"/>
            <a:ext cx="11356258" cy="480797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>
              <a:lnSpc>
                <a:spcPct val="150000"/>
              </a:lnSpc>
            </a:pPr>
            <a:r>
              <a:rPr lang="fa-IR" sz="32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معکوس استاندارد</a:t>
            </a:r>
          </a:p>
          <a:p>
            <a:pPr>
              <a:lnSpc>
                <a:spcPct val="150000"/>
              </a:lnSpc>
            </a:pPr>
            <a:r>
              <a:rPr lang="fa-IR" sz="32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معکوس یک روز در هفته</a:t>
            </a:r>
          </a:p>
          <a:p>
            <a:pPr>
              <a:lnSpc>
                <a:spcPct val="150000"/>
              </a:lnSpc>
            </a:pPr>
            <a:r>
              <a:rPr lang="fa-IR" sz="32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معکوس کردن محتواهای انتخابی</a:t>
            </a:r>
          </a:p>
          <a:p>
            <a:pPr>
              <a:lnSpc>
                <a:spcPct val="150000"/>
              </a:lnSpc>
            </a:pPr>
            <a:r>
              <a:rPr lang="fa-IR" sz="32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معکوس کردن بدون ضبط ویدئو</a:t>
            </a:r>
          </a:p>
          <a:p>
            <a:pPr>
              <a:lnSpc>
                <a:spcPct val="150000"/>
              </a:lnSpc>
            </a:pPr>
            <a:r>
              <a:rPr lang="fa-IR" sz="32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معکوس ترکیبی</a:t>
            </a:r>
            <a:endParaRPr lang="fa-IR" sz="3200" dirty="0">
              <a:solidFill>
                <a:schemeClr val="tx1">
                  <a:lumMod val="95000"/>
                  <a:lumOff val="5000"/>
                </a:schemeClr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9870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8206" y="344129"/>
            <a:ext cx="11430000" cy="1027471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fa-IR" sz="4000" dirty="0" smtClean="0">
                <a:solidFill>
                  <a:schemeClr val="tx1"/>
                </a:solidFill>
                <a:cs typeface="B Nazanin" panose="00000400000000000000" pitchFamily="2" charset="-78"/>
              </a:rPr>
              <a:t>از کجا بدانیم دانش آموزان به محتوا دسترسی داشته اند و آن را دیده اند؟</a:t>
            </a:r>
            <a:endParaRPr lang="fa-IR" sz="40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4294967295"/>
          </p:nvPr>
        </p:nvSpPr>
        <p:spPr>
          <a:xfrm>
            <a:off x="398206" y="1710813"/>
            <a:ext cx="11430000" cy="4542503"/>
          </a:xfrm>
        </p:spPr>
        <p:txBody>
          <a:bodyPr anchor="ctr">
            <a:normAutofit/>
          </a:bodyPr>
          <a:lstStyle/>
          <a:p>
            <a:pPr>
              <a:lnSpc>
                <a:spcPct val="200000"/>
              </a:lnSpc>
            </a:pPr>
            <a:r>
              <a:rPr lang="fa-IR" sz="4000" dirty="0" smtClean="0">
                <a:solidFill>
                  <a:schemeClr val="tx1"/>
                </a:solidFill>
                <a:cs typeface="B Nazanin" panose="00000400000000000000" pitchFamily="2" charset="-78"/>
              </a:rPr>
              <a:t>یک کوئیز و تعدادی سوال فراهم می کنیم تا دانش آموزان پاسخ دهند. این سوالات می تواند مبنای تامل ، تفکر و بازاندیشی در کلاس گردد</a:t>
            </a:r>
          </a:p>
          <a:p>
            <a:pPr>
              <a:lnSpc>
                <a:spcPct val="200000"/>
              </a:lnSpc>
            </a:pPr>
            <a:r>
              <a:rPr lang="fa-IR" sz="4000" dirty="0" smtClean="0">
                <a:solidFill>
                  <a:schemeClr val="tx1"/>
                </a:solidFill>
                <a:cs typeface="B Nazanin" panose="00000400000000000000" pitchFamily="2" charset="-78"/>
              </a:rPr>
              <a:t>باید پاسخ سوالات قبل از کلاس بررسی گردد و نمره ها داده شود</a:t>
            </a:r>
            <a:endParaRPr lang="fa-IR" sz="40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05340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6600" dirty="0" smtClean="0">
                <a:solidFill>
                  <a:schemeClr val="tx1"/>
                </a:solidFill>
                <a:cs typeface="B Nazanin" panose="00000400000000000000" pitchFamily="2" charset="-78"/>
              </a:rPr>
              <a:t>سناریوهای آموزش</a:t>
            </a:r>
            <a:endParaRPr lang="fa-IR" sz="66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057399"/>
            <a:ext cx="9872871" cy="416641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Clr>
                <a:schemeClr val="tx1"/>
              </a:buClr>
            </a:pPr>
            <a:r>
              <a:rPr lang="fa-IR" sz="6000" dirty="0" smtClean="0">
                <a:solidFill>
                  <a:schemeClr val="tx1"/>
                </a:solidFill>
                <a:cs typeface="B Nazanin" panose="00000400000000000000" pitchFamily="2" charset="-78"/>
              </a:rPr>
              <a:t>سفید</a:t>
            </a:r>
          </a:p>
          <a:p>
            <a:pPr>
              <a:lnSpc>
                <a:spcPct val="150000"/>
              </a:lnSpc>
              <a:buClr>
                <a:schemeClr val="tx1"/>
              </a:buClr>
            </a:pPr>
            <a:r>
              <a:rPr lang="fa-IR" sz="6000" b="1" dirty="0" smtClean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rgbClr val="FFC000"/>
                </a:solidFill>
                <a:cs typeface="B Nazanin" panose="00000400000000000000" pitchFamily="2" charset="-78"/>
              </a:rPr>
              <a:t>زرد            </a:t>
            </a:r>
            <a:r>
              <a:rPr lang="fa-IR" sz="6000" b="1" dirty="0" smtClean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accent3">
                    <a:lumMod val="50000"/>
                  </a:schemeClr>
                </a:solidFill>
                <a:cs typeface="B Nazanin" panose="00000400000000000000" pitchFamily="2" charset="-78"/>
              </a:rPr>
              <a:t>یادگیری تلفیقی/ترکیبی</a:t>
            </a:r>
          </a:p>
          <a:p>
            <a:pPr>
              <a:lnSpc>
                <a:spcPct val="150000"/>
              </a:lnSpc>
              <a:buClr>
                <a:schemeClr val="tx1"/>
              </a:buClr>
            </a:pPr>
            <a:r>
              <a:rPr lang="fa-IR" sz="6000" dirty="0" smtClean="0">
                <a:solidFill>
                  <a:srgbClr val="FF0000"/>
                </a:solidFill>
                <a:cs typeface="B Nazanin" panose="00000400000000000000" pitchFamily="2" charset="-78"/>
              </a:rPr>
              <a:t>قرمز</a:t>
            </a:r>
            <a:endParaRPr lang="fa-IR" sz="6000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  <p:sp>
        <p:nvSpPr>
          <p:cNvPr id="4" name="Left Arrow 3"/>
          <p:cNvSpPr/>
          <p:nvPr/>
        </p:nvSpPr>
        <p:spPr>
          <a:xfrm>
            <a:off x="8096865" y="4044743"/>
            <a:ext cx="1519083" cy="19172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01672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0699" y="299884"/>
            <a:ext cx="9875520" cy="717755"/>
          </a:xfrm>
        </p:spPr>
        <p:txBody>
          <a:bodyPr/>
          <a:lstStyle/>
          <a:p>
            <a:pPr algn="ctr"/>
            <a:r>
              <a:rPr lang="fa-IR" dirty="0" smtClean="0">
                <a:solidFill>
                  <a:schemeClr val="tx1"/>
                </a:solidFill>
                <a:cs typeface="B Nazanin" panose="00000400000000000000" pitchFamily="2" charset="-78"/>
              </a:rPr>
              <a:t>آموزش از راه دور</a:t>
            </a:r>
            <a:endParaRPr lang="fa-IR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55" y="1017640"/>
            <a:ext cx="11371005" cy="5427406"/>
          </a:xfrm>
        </p:spPr>
        <p:txBody>
          <a:bodyPr>
            <a:noAutofit/>
          </a:bodyPr>
          <a:lstStyle/>
          <a:p>
            <a:pPr algn="justLow">
              <a:lnSpc>
                <a:spcPct val="150000"/>
              </a:lnSpc>
              <a:buClr>
                <a:srgbClr val="FF0000"/>
              </a:buClr>
            </a:pPr>
            <a:r>
              <a:rPr lang="fa-IR" sz="2800" dirty="0" smtClean="0">
                <a:solidFill>
                  <a:schemeClr val="tx1"/>
                </a:solidFill>
                <a:cs typeface="B Nazanin" panose="00000400000000000000" pitchFamily="2" charset="-78"/>
              </a:rPr>
              <a:t>نسل اول: آموزش مکاتبه ای ( روش ها و ابزارهای آموزش یکطرفه مثل تلویزیون و رادیو )</a:t>
            </a:r>
          </a:p>
          <a:p>
            <a:pPr algn="justLow">
              <a:lnSpc>
                <a:spcPct val="150000"/>
              </a:lnSpc>
              <a:buClr>
                <a:srgbClr val="FF0000"/>
              </a:buClr>
            </a:pPr>
            <a:r>
              <a:rPr lang="fa-IR" sz="2800" dirty="0" smtClean="0">
                <a:solidFill>
                  <a:schemeClr val="tx1"/>
                </a:solidFill>
                <a:cs typeface="B Nazanin" panose="00000400000000000000" pitchFamily="2" charset="-78"/>
              </a:rPr>
              <a:t>نسل دوم: آموزش از راه دور مبتنی بر فناوری ارتباطات ( یادگیری مبتنی بر وب و رایانه )</a:t>
            </a:r>
          </a:p>
          <a:p>
            <a:pPr algn="justLow">
              <a:lnSpc>
                <a:spcPct val="150000"/>
              </a:lnSpc>
              <a:buClr>
                <a:srgbClr val="FF0000"/>
              </a:buClr>
            </a:pPr>
            <a:r>
              <a:rPr lang="fa-IR" sz="2800" dirty="0" smtClean="0">
                <a:solidFill>
                  <a:schemeClr val="tx1"/>
                </a:solidFill>
                <a:cs typeface="B Nazanin" panose="00000400000000000000" pitchFamily="2" charset="-78"/>
              </a:rPr>
              <a:t>نسل سوم : یادگیری تلفیقی/یادگیری ترکیبی( آمیخته ای از آموزش های مجازی و شیوه های سنتی)</a:t>
            </a:r>
          </a:p>
          <a:p>
            <a:pPr algn="justLow">
              <a:lnSpc>
                <a:spcPct val="150000"/>
              </a:lnSpc>
              <a:buClr>
                <a:srgbClr val="FF0000"/>
              </a:buClr>
            </a:pPr>
            <a:r>
              <a:rPr lang="fa-IR" sz="2800" dirty="0" smtClean="0">
                <a:solidFill>
                  <a:schemeClr val="tx1"/>
                </a:solidFill>
                <a:cs typeface="B Nazanin" panose="00000400000000000000" pitchFamily="2" charset="-78"/>
              </a:rPr>
              <a:t>یادگیری ترکیبی رویکردی است که روش های گوناگون آموزشی را از قبیل یادگیری برخط و یادگیری سنتی را با هم ترکیب می کند( ادغام محیط های متنوع یادگیری )</a:t>
            </a:r>
          </a:p>
          <a:p>
            <a:pPr algn="justLow">
              <a:lnSpc>
                <a:spcPct val="150000"/>
              </a:lnSpc>
              <a:buClr>
                <a:srgbClr val="FF0000"/>
              </a:buClr>
            </a:pPr>
            <a:r>
              <a:rPr lang="fa-IR" sz="4200" dirty="0" smtClean="0">
                <a:solidFill>
                  <a:schemeClr val="tx1"/>
                </a:solidFill>
                <a:cs typeface="B Nazanin" panose="00000400000000000000" pitchFamily="2" charset="-78"/>
              </a:rPr>
              <a:t>یکی از راهبردهای آموزشی یادگیری ترکیبی </a:t>
            </a:r>
            <a:r>
              <a:rPr lang="fa-IR" sz="4200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کلاس معکوس </a:t>
            </a:r>
            <a:r>
              <a:rPr lang="fa-IR" sz="4200" dirty="0" smtClean="0">
                <a:solidFill>
                  <a:schemeClr val="tx1"/>
                </a:solidFill>
                <a:cs typeface="B Nazanin" panose="00000400000000000000" pitchFamily="2" charset="-78"/>
              </a:rPr>
              <a:t>است</a:t>
            </a:r>
            <a:endParaRPr lang="fa-IR" sz="42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66773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8206" y="663677"/>
            <a:ext cx="11430000" cy="5432323"/>
          </a:xfrm>
        </p:spPr>
        <p:txBody>
          <a:bodyPr anchor="ctr">
            <a:normAutofit/>
          </a:bodyPr>
          <a:lstStyle/>
          <a:p>
            <a:pPr marL="45720" indent="0" algn="justLow">
              <a:lnSpc>
                <a:spcPct val="200000"/>
              </a:lnSpc>
              <a:buNone/>
            </a:pPr>
            <a:r>
              <a:rPr lang="fa-IR" sz="5400" dirty="0">
                <a:solidFill>
                  <a:schemeClr val="tx1"/>
                </a:solidFill>
                <a:cs typeface="B Nazanin" panose="00000400000000000000" pitchFamily="2" charset="-78"/>
              </a:rPr>
              <a:t>کلاس درس معکوس به تنهایی مشکلی را حل نمی‌کند، بلکه اولین گام در </a:t>
            </a:r>
            <a:r>
              <a:rPr lang="fa-IR" sz="5400" dirty="0">
                <a:solidFill>
                  <a:srgbClr val="FF0000"/>
                </a:solidFill>
                <a:cs typeface="B Nazanin" panose="00000400000000000000" pitchFamily="2" charset="-78"/>
              </a:rPr>
              <a:t>تغییر دادن نقش معلم </a:t>
            </a:r>
            <a:r>
              <a:rPr lang="fa-IR" sz="5400" dirty="0">
                <a:solidFill>
                  <a:schemeClr val="tx1"/>
                </a:solidFill>
                <a:cs typeface="B Nazanin" panose="00000400000000000000" pitchFamily="2" charset="-78"/>
              </a:rPr>
              <a:t>در کلاس را ایفا می‌کند</a:t>
            </a:r>
          </a:p>
        </p:txBody>
      </p:sp>
    </p:spTree>
    <p:extLst>
      <p:ext uri="{BB962C8B-B14F-4D97-AF65-F5344CB8AC3E}">
        <p14:creationId xmlns:p14="http://schemas.microsoft.com/office/powerpoint/2010/main" val="3624694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0698" y="299884"/>
            <a:ext cx="9875520" cy="909484"/>
          </a:xfrm>
        </p:spPr>
        <p:txBody>
          <a:bodyPr>
            <a:normAutofit/>
          </a:bodyPr>
          <a:lstStyle/>
          <a:p>
            <a:pPr algn="ctr"/>
            <a:r>
              <a:rPr lang="fa-IR" sz="5400" dirty="0" smtClean="0">
                <a:solidFill>
                  <a:srgbClr val="FF0000"/>
                </a:solidFill>
                <a:cs typeface="B Nazanin" panose="00000400000000000000" pitchFamily="2" charset="-78"/>
              </a:rPr>
              <a:t>معکوس</a:t>
            </a:r>
            <a:r>
              <a:rPr lang="fa-IR" sz="5400" dirty="0" smtClean="0">
                <a:solidFill>
                  <a:schemeClr val="tx1"/>
                </a:solidFill>
                <a:cs typeface="B Nazanin" panose="00000400000000000000" pitchFamily="2" charset="-78"/>
              </a:rPr>
              <a:t> چیست؟</a:t>
            </a:r>
            <a:endParaRPr lang="fa-IR" sz="54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0219" y="1209367"/>
            <a:ext cx="11651225" cy="5397909"/>
          </a:xfrm>
        </p:spPr>
        <p:txBody>
          <a:bodyPr>
            <a:noAutofit/>
          </a:bodyPr>
          <a:lstStyle/>
          <a:p>
            <a:pPr marL="45720" indent="0" algn="justLow">
              <a:lnSpc>
                <a:spcPct val="150000"/>
              </a:lnSpc>
              <a:buNone/>
            </a:pPr>
            <a:r>
              <a:rPr lang="fa-IR" sz="4400" dirty="0" smtClean="0">
                <a:solidFill>
                  <a:schemeClr val="tx1"/>
                </a:solidFill>
                <a:cs typeface="B Nazanin" panose="00000400000000000000" pitchFamily="2" charset="-78"/>
              </a:rPr>
              <a:t>یک معلم معکوس کلاس سنتی را با ارائه آموزش برخط بیرون از کلاس و بردن تکلیف و فعالیت های کاربردی به کلاس معکوس   می کند</a:t>
            </a:r>
          </a:p>
          <a:p>
            <a:pPr marL="45720" indent="0" algn="justLow">
              <a:lnSpc>
                <a:spcPct val="150000"/>
              </a:lnSpc>
              <a:buNone/>
            </a:pPr>
            <a:r>
              <a:rPr lang="fa-IR" sz="4400" dirty="0" smtClean="0">
                <a:solidFill>
                  <a:schemeClr val="tx1"/>
                </a:solidFill>
                <a:cs typeface="B Nazanin" panose="00000400000000000000" pitchFamily="2" charset="-78"/>
              </a:rPr>
              <a:t>به عبارت دیگر: سخنرانی پیرامون یک مفهوم خاص بیرون کلاس رخ می دهد و تبدیل مفهوم به عمل در کلاس رخ می دهد</a:t>
            </a:r>
            <a:endParaRPr lang="fa-IR" sz="44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72785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4510" y="294967"/>
            <a:ext cx="9875520" cy="589936"/>
          </a:xfrm>
        </p:spPr>
        <p:txBody>
          <a:bodyPr>
            <a:normAutofit fontScale="90000"/>
          </a:bodyPr>
          <a:lstStyle/>
          <a:p>
            <a:pPr algn="ctr"/>
            <a:r>
              <a:rPr lang="fa-IR" dirty="0" smtClean="0">
                <a:solidFill>
                  <a:srgbClr val="FF0000"/>
                </a:solidFill>
                <a:cs typeface="B Nazanin" panose="00000400000000000000" pitchFamily="2" charset="-78"/>
              </a:rPr>
              <a:t>یادگیری معکوس</a:t>
            </a:r>
            <a:endParaRPr lang="fa-IR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4465" y="884904"/>
            <a:ext cx="11592232" cy="5737122"/>
          </a:xfrm>
        </p:spPr>
        <p:txBody>
          <a:bodyPr>
            <a:normAutofit/>
          </a:bodyPr>
          <a:lstStyle/>
          <a:p>
            <a:pPr algn="justLow">
              <a:lnSpc>
                <a:spcPct val="200000"/>
              </a:lnSpc>
            </a:pPr>
            <a:r>
              <a:rPr lang="fa-IR" sz="2800" dirty="0" smtClean="0">
                <a:solidFill>
                  <a:schemeClr val="tx1"/>
                </a:solidFill>
                <a:cs typeface="B Nazanin" panose="00000400000000000000" pitchFamily="2" charset="-78"/>
              </a:rPr>
              <a:t>رویکردی آموزشی است که در آن آموزش مستقیم از فضای </a:t>
            </a:r>
            <a:r>
              <a:rPr lang="fa-IR" sz="2800" dirty="0" smtClean="0">
                <a:solidFill>
                  <a:srgbClr val="FF0000"/>
                </a:solidFill>
                <a:cs typeface="B Nazanin" panose="00000400000000000000" pitchFamily="2" charset="-78"/>
              </a:rPr>
              <a:t>آموزش گروهی </a:t>
            </a:r>
            <a:r>
              <a:rPr lang="fa-IR" sz="2800" dirty="0" smtClean="0">
                <a:solidFill>
                  <a:schemeClr val="tx1"/>
                </a:solidFill>
                <a:cs typeface="B Nazanin" panose="00000400000000000000" pitchFamily="2" charset="-78"/>
              </a:rPr>
              <a:t>به فضای </a:t>
            </a:r>
            <a:r>
              <a:rPr lang="fa-IR" sz="2800" dirty="0" smtClean="0">
                <a:solidFill>
                  <a:srgbClr val="FF0000"/>
                </a:solidFill>
                <a:cs typeface="B Nazanin" panose="00000400000000000000" pitchFamily="2" charset="-78"/>
              </a:rPr>
              <a:t>آموزش شخصی </a:t>
            </a:r>
            <a:r>
              <a:rPr lang="fa-IR" sz="2800" dirty="0" smtClean="0">
                <a:solidFill>
                  <a:schemeClr val="tx1"/>
                </a:solidFill>
                <a:cs typeface="B Nazanin" panose="00000400000000000000" pitchFamily="2" charset="-78"/>
              </a:rPr>
              <a:t>منتقل می شود و در نتیجه فضای گروهی تبدیل به محیط آموزشی پویا و تعاملی می گردد. در این فضا دانش آموزان مفاهیم و تعامل خلاقانه با موضوع درسی خواهند داشت. </a:t>
            </a:r>
          </a:p>
          <a:p>
            <a:pPr algn="justLow">
              <a:lnSpc>
                <a:spcPct val="200000"/>
              </a:lnSpc>
            </a:pPr>
            <a:r>
              <a:rPr lang="fa-IR" sz="2800" dirty="0" smtClean="0">
                <a:solidFill>
                  <a:srgbClr val="FF0000"/>
                </a:solidFill>
                <a:cs typeface="B Nazanin" panose="00000400000000000000" pitchFamily="2" charset="-78"/>
              </a:rPr>
              <a:t>مفروضه اساسی </a:t>
            </a:r>
            <a:r>
              <a:rPr lang="fa-IR" sz="2800" dirty="0" smtClean="0">
                <a:solidFill>
                  <a:schemeClr val="tx1"/>
                </a:solidFill>
                <a:cs typeface="B Nazanin" panose="00000400000000000000" pitchFamily="2" charset="-78"/>
              </a:rPr>
              <a:t>: آموزش مستقیم ( اغلب سخنرانی ) در گروه های بزرگ کارایی ندارد لذا در این یادگیری آموزش مستقیم به صورت فردی است.</a:t>
            </a:r>
          </a:p>
          <a:p>
            <a:pPr algn="justLow">
              <a:lnSpc>
                <a:spcPct val="200000"/>
              </a:lnSpc>
            </a:pPr>
            <a:r>
              <a:rPr lang="fa-IR" sz="2800" dirty="0" smtClean="0">
                <a:solidFill>
                  <a:srgbClr val="FF0000"/>
                </a:solidFill>
                <a:cs typeface="B Nazanin" panose="00000400000000000000" pitchFamily="2" charset="-78"/>
              </a:rPr>
              <a:t>بنیان یادگیری معکوس</a:t>
            </a:r>
            <a:r>
              <a:rPr lang="fa-IR" sz="2800" dirty="0" smtClean="0">
                <a:solidFill>
                  <a:schemeClr val="tx1"/>
                </a:solidFill>
                <a:cs typeface="B Nazanin" panose="00000400000000000000" pitchFamily="2" charset="-78"/>
              </a:rPr>
              <a:t>: آموزش فردی و شخصی سازی شده است ( یادگیرنده محور )</a:t>
            </a:r>
            <a:endParaRPr lang="fa-IR" sz="28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85776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11297265" cy="5486400"/>
          </a:xfrm>
        </p:spPr>
        <p:txBody>
          <a:bodyPr anchor="ctr">
            <a:noAutofit/>
          </a:bodyPr>
          <a:lstStyle/>
          <a:p>
            <a:pPr marL="45720" indent="0" algn="justLow">
              <a:lnSpc>
                <a:spcPct val="200000"/>
              </a:lnSpc>
              <a:buNone/>
            </a:pPr>
            <a:r>
              <a:rPr lang="fa-IR" sz="4800" dirty="0" smtClean="0">
                <a:solidFill>
                  <a:schemeClr val="tx1"/>
                </a:solidFill>
                <a:cs typeface="B Nazanin" panose="00000400000000000000" pitchFamily="2" charset="-78"/>
              </a:rPr>
              <a:t>آنچه معمولا در کلاس درس توسط یک معلم  ارائه می گردد ( سخنرانی، محتوا، دانش پیشین، یا تجارب زندگی واقعی) دانش آموزان در خانه از طریق پادکست، ویدئو و یا منابع آنلاین دیگر دریافت می کنند</a:t>
            </a:r>
            <a:endParaRPr lang="fa-IR" sz="48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73416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9081</TotalTime>
  <Words>1157</Words>
  <Application>Microsoft Office PowerPoint</Application>
  <PresentationFormat>Widescreen</PresentationFormat>
  <Paragraphs>127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8" baseType="lpstr">
      <vt:lpstr>B Nazanin</vt:lpstr>
      <vt:lpstr>B Titr</vt:lpstr>
      <vt:lpstr>Corbel</vt:lpstr>
      <vt:lpstr>Tahoma</vt:lpstr>
      <vt:lpstr>Times New Roman</vt:lpstr>
      <vt:lpstr>Wingdings</vt:lpstr>
      <vt:lpstr>Basis</vt:lpstr>
      <vt:lpstr>Flipped learning</vt:lpstr>
      <vt:lpstr>PowerPoint Presentation</vt:lpstr>
      <vt:lpstr>PowerPoint Presentation</vt:lpstr>
      <vt:lpstr>سناریوهای آموزش</vt:lpstr>
      <vt:lpstr>آموزش از راه دور</vt:lpstr>
      <vt:lpstr>PowerPoint Presentation</vt:lpstr>
      <vt:lpstr>معکوس چیست؟</vt:lpstr>
      <vt:lpstr>یادگیری معکوس</vt:lpstr>
      <vt:lpstr>PowerPoint Presentation</vt:lpstr>
      <vt:lpstr>یک مقایسه</vt:lpstr>
      <vt:lpstr>چرا معکوس کنیم؟</vt:lpstr>
      <vt:lpstr>فرآیند</vt:lpstr>
      <vt:lpstr>PowerPoint Presentation</vt:lpstr>
      <vt:lpstr>چه کسی کلاس معکوس را آغاز کرد؟ جان برگمن،آرون سمز( 2002 ) </vt:lpstr>
      <vt:lpstr>نقش معلم: پشتیبانی و تسهیلگری: تغییر هویت</vt:lpstr>
      <vt:lpstr>کلاس معکوس ........ نیست:</vt:lpstr>
      <vt:lpstr>کلاس معکوس ......... است:</vt:lpstr>
      <vt:lpstr>سطوح یادگیری بلوم</vt:lpstr>
      <vt:lpstr>سطوح یادگیری در طبقه بندی بلوم</vt:lpstr>
      <vt:lpstr>به یاد سپاری ( به یاد آوردن )</vt:lpstr>
      <vt:lpstr>سطح یادگیری فهمیدن ( درک مطلب)</vt:lpstr>
      <vt:lpstr>PowerPoint Presentation</vt:lpstr>
      <vt:lpstr>سطح یادگیری کاربرد</vt:lpstr>
      <vt:lpstr>سطح یادگیری تحلیل:  شکستن موارد به بخش های تشکیل دهنده و تعیین چگونگی روابط میان اجزا</vt:lpstr>
      <vt:lpstr>سطح یادگیری ارزشیابی( نقد و ارزیابی ): نقد و ارزشیابی موضوعات</vt:lpstr>
      <vt:lpstr>سطح یادگیری آفریدن یا خلق  خلق آثار و آفرینندگی جلوه های نو و حرف های تازه </vt:lpstr>
      <vt:lpstr>PowerPoint Presentation</vt:lpstr>
      <vt:lpstr>PowerPoint Presentation</vt:lpstr>
      <vt:lpstr>PowerPoint Presentation</vt:lpstr>
      <vt:lpstr>مدل های یادگیری معکوس</vt:lpstr>
      <vt:lpstr>از کجا بدانیم دانش آموزان به محتوا دسترسی داشته اند و آن را دیده اند؟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Flipped learning</dc:title>
  <dc:creator>User1</dc:creator>
  <cp:lastModifiedBy>User1</cp:lastModifiedBy>
  <cp:revision>93</cp:revision>
  <dcterms:created xsi:type="dcterms:W3CDTF">2020-10-15T22:19:46Z</dcterms:created>
  <dcterms:modified xsi:type="dcterms:W3CDTF">2020-10-28T18:23:45Z</dcterms:modified>
</cp:coreProperties>
</file>